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85" r:id="rId3"/>
    <p:sldId id="283" r:id="rId4"/>
    <p:sldId id="284" r:id="rId5"/>
    <p:sldId id="282" r:id="rId6"/>
    <p:sldId id="28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8" d="100"/>
          <a:sy n="78" d="100"/>
        </p:scale>
        <p:origin x="36" y="-1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D39B5-4CBC-5365-DCD3-1E6D3BABABE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5A34A94-49AB-1A98-B171-90ACE88AA3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FB5F2A5-4D18-F46E-1147-C0752DB23DEC}"/>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5" name="Footer Placeholder 4">
            <a:extLst>
              <a:ext uri="{FF2B5EF4-FFF2-40B4-BE49-F238E27FC236}">
                <a16:creationId xmlns:a16="http://schemas.microsoft.com/office/drawing/2014/main" id="{DF0E1B9B-A9B2-38C8-9712-EC864B57A3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D2D7873-CE9D-B2E9-05DA-139658D9B51C}"/>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1430796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F2270-856B-05C4-72D6-737EFE325A3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189246CF-139E-0F6F-4205-511C07E71D3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626987C-3EDE-BF22-8CA8-EBFC6C1C9B94}"/>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5" name="Footer Placeholder 4">
            <a:extLst>
              <a:ext uri="{FF2B5EF4-FFF2-40B4-BE49-F238E27FC236}">
                <a16:creationId xmlns:a16="http://schemas.microsoft.com/office/drawing/2014/main" id="{F69C1585-271E-86BF-254F-C1BC20CEEB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50BEB6-EFC1-9F27-E493-AF0C083456B3}"/>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2429069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DE9547-4C14-3D76-C79D-D0D4AD89B36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1C1C2BC-E86D-685D-BAA5-73E786E82BC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A3751BD-587B-6572-BBE6-6168E4E3EE65}"/>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5" name="Footer Placeholder 4">
            <a:extLst>
              <a:ext uri="{FF2B5EF4-FFF2-40B4-BE49-F238E27FC236}">
                <a16:creationId xmlns:a16="http://schemas.microsoft.com/office/drawing/2014/main" id="{89EC315C-5CCB-5506-2F47-5DE332E6DA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F5DEC1-C16B-5946-01A7-CEB2CAE7D56C}"/>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49855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655C6-8CAF-28AE-E0D4-0D5907C6B82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8AF5A11-2CAF-2AA0-7C80-BE0C6144275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EB4B08-0EF5-F28F-3D8C-DD005CF0591B}"/>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5" name="Footer Placeholder 4">
            <a:extLst>
              <a:ext uri="{FF2B5EF4-FFF2-40B4-BE49-F238E27FC236}">
                <a16:creationId xmlns:a16="http://schemas.microsoft.com/office/drawing/2014/main" id="{239B1FE9-06F5-A3B8-D347-84E68701D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C08BD4-3093-C69B-F1E1-878739B47AC0}"/>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7532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F66E6-1443-59F1-01F4-2CD7F0A80AA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424BAD5-3CD5-2BB2-8B70-238043C7B28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1336AAB-E575-30B6-0781-F544EEC3D8C5}"/>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5" name="Footer Placeholder 4">
            <a:extLst>
              <a:ext uri="{FF2B5EF4-FFF2-40B4-BE49-F238E27FC236}">
                <a16:creationId xmlns:a16="http://schemas.microsoft.com/office/drawing/2014/main" id="{22953400-4364-9AF0-F4D4-E17F386021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B0C574-2757-BAF1-C045-7911722427BE}"/>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2691197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B8EC5-93D9-9222-B3B1-AF891CBA572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DFE4B30B-2107-8BE0-029C-BA592F78FE1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1E18839-F6B8-90BA-BC57-E70616D66C0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D08C381-450B-3E86-33EB-8BA3E4823982}"/>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6" name="Footer Placeholder 5">
            <a:extLst>
              <a:ext uri="{FF2B5EF4-FFF2-40B4-BE49-F238E27FC236}">
                <a16:creationId xmlns:a16="http://schemas.microsoft.com/office/drawing/2014/main" id="{FA0F1254-86DC-4AEC-068F-0CA51CD3AE3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11E3E6-3444-316C-5CE6-DAA7F050DB98}"/>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992868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D63C3-1D6A-BDE3-5610-3E6836DB32A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53734F2-B1AA-D65A-8A3B-95D5FB2AD9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1A3CEA-DB03-F894-479F-5BECF3A036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9C0A04C6-FD40-EADC-DE54-2DAED83221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D61C6B3-F819-D657-F566-16D46C25BB25}"/>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C2CE964-9579-5604-9C9E-043764244DCE}"/>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8" name="Footer Placeholder 7">
            <a:extLst>
              <a:ext uri="{FF2B5EF4-FFF2-40B4-BE49-F238E27FC236}">
                <a16:creationId xmlns:a16="http://schemas.microsoft.com/office/drawing/2014/main" id="{83728B0B-8889-F955-940F-52636D8BE6D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DB474B8-91D8-A2C0-49F5-97256D0A8CC4}"/>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521948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6462D-0D91-9BBC-451A-46CC28431FE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ACDC19A-E214-E6B7-2B9D-FA0A33F278EF}"/>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4" name="Footer Placeholder 3">
            <a:extLst>
              <a:ext uri="{FF2B5EF4-FFF2-40B4-BE49-F238E27FC236}">
                <a16:creationId xmlns:a16="http://schemas.microsoft.com/office/drawing/2014/main" id="{C08E1BFF-6B43-3C07-CAD8-80F0D6FB6DD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526055-E94A-8AFB-19E6-623FD1925294}"/>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2545577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CD666B-D69A-D84D-2AC4-A746B50BFC85}"/>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3" name="Footer Placeholder 2">
            <a:extLst>
              <a:ext uri="{FF2B5EF4-FFF2-40B4-BE49-F238E27FC236}">
                <a16:creationId xmlns:a16="http://schemas.microsoft.com/office/drawing/2014/main" id="{FC8C20F4-CDF6-43D6-E708-D9AB761A5D4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E25B76B-0B0D-F6FA-AB29-484198472196}"/>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610742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6B3A8-2EB5-04FC-2F54-1CD9E13DA1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042BF0B-8CB9-9B21-2C43-6431D2C1CD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459A1B8-102B-3758-9681-6BE55C0484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64927C-3D3C-2D34-A7B4-DC49C37C13B1}"/>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6" name="Footer Placeholder 5">
            <a:extLst>
              <a:ext uri="{FF2B5EF4-FFF2-40B4-BE49-F238E27FC236}">
                <a16:creationId xmlns:a16="http://schemas.microsoft.com/office/drawing/2014/main" id="{FD5E4B85-38FF-EB05-E195-13821801C8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F7487D-49DE-B35C-596F-C1E01CC248FF}"/>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1480571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26ED-18F8-0257-141D-4228F9AE4D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A2650E88-2F28-8DA4-93F8-DD873FAEA7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D56420A-41B1-1B9A-BDB9-65DB4F0AAF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244008B-00A2-5E19-66DC-7FB05F553571}"/>
              </a:ext>
            </a:extLst>
          </p:cNvPr>
          <p:cNvSpPr>
            <a:spLocks noGrp="1"/>
          </p:cNvSpPr>
          <p:nvPr>
            <p:ph type="dt" sz="half" idx="10"/>
          </p:nvPr>
        </p:nvSpPr>
        <p:spPr/>
        <p:txBody>
          <a:bodyPr/>
          <a:lstStyle/>
          <a:p>
            <a:fld id="{49A7057C-82EC-44E2-988E-1909C54BABED}" type="datetimeFigureOut">
              <a:rPr lang="en-GB" smtClean="0"/>
              <a:t>09/03/2026</a:t>
            </a:fld>
            <a:endParaRPr lang="en-GB"/>
          </a:p>
        </p:txBody>
      </p:sp>
      <p:sp>
        <p:nvSpPr>
          <p:cNvPr id="6" name="Footer Placeholder 5">
            <a:extLst>
              <a:ext uri="{FF2B5EF4-FFF2-40B4-BE49-F238E27FC236}">
                <a16:creationId xmlns:a16="http://schemas.microsoft.com/office/drawing/2014/main" id="{3C5A4E50-F5A8-54DB-C676-E035C9D72B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5B4E29-5E22-2673-3ABA-33DA08B471B7}"/>
              </a:ext>
            </a:extLst>
          </p:cNvPr>
          <p:cNvSpPr>
            <a:spLocks noGrp="1"/>
          </p:cNvSpPr>
          <p:nvPr>
            <p:ph type="sldNum" sz="quarter" idx="12"/>
          </p:nvPr>
        </p:nvSpPr>
        <p:spPr/>
        <p:txBody>
          <a:bodyPr/>
          <a:lstStyle/>
          <a:p>
            <a:fld id="{BCFDDE57-9BDB-4068-BA5F-D76FF6310D64}" type="slidenum">
              <a:rPr lang="en-GB" smtClean="0"/>
              <a:t>‹#›</a:t>
            </a:fld>
            <a:endParaRPr lang="en-GB"/>
          </a:p>
        </p:txBody>
      </p:sp>
    </p:spTree>
    <p:extLst>
      <p:ext uri="{BB962C8B-B14F-4D97-AF65-F5344CB8AC3E}">
        <p14:creationId xmlns:p14="http://schemas.microsoft.com/office/powerpoint/2010/main" val="588874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BDE94D-E91B-80E9-60A1-8D3ADDCED7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1D9A226-AFE2-1CBC-7706-2E34168E5E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4A8DEE2-87E7-E3C2-1F41-BA486464A5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9A7057C-82EC-44E2-988E-1909C54BABED}" type="datetimeFigureOut">
              <a:rPr lang="en-GB" smtClean="0"/>
              <a:t>09/03/2026</a:t>
            </a:fld>
            <a:endParaRPr lang="en-GB"/>
          </a:p>
        </p:txBody>
      </p:sp>
      <p:sp>
        <p:nvSpPr>
          <p:cNvPr id="5" name="Footer Placeholder 4">
            <a:extLst>
              <a:ext uri="{FF2B5EF4-FFF2-40B4-BE49-F238E27FC236}">
                <a16:creationId xmlns:a16="http://schemas.microsoft.com/office/drawing/2014/main" id="{77B74691-C919-7AA9-D32D-B9260F5FE8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42A18A9-2A53-7DC1-A516-D9E256FFE1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CFDDE57-9BDB-4068-BA5F-D76FF6310D64}" type="slidenum">
              <a:rPr lang="en-GB" smtClean="0"/>
              <a:t>‹#›</a:t>
            </a:fld>
            <a:endParaRPr lang="en-GB"/>
          </a:p>
        </p:txBody>
      </p:sp>
    </p:spTree>
    <p:extLst>
      <p:ext uri="{BB962C8B-B14F-4D97-AF65-F5344CB8AC3E}">
        <p14:creationId xmlns:p14="http://schemas.microsoft.com/office/powerpoint/2010/main" val="4241317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hey.nhs.uk/patient-leaflet/neonatal-intensive-care-unit-women-childrens-hospital-information-parents/" TargetMode="External"/><Relationship Id="rId1" Type="http://schemas.openxmlformats.org/officeDocument/2006/relationships/slideLayout" Target="../slideLayouts/slideLayout2.xml"/><Relationship Id="rId6" Type="http://schemas.openxmlformats.org/officeDocument/2006/relationships/hyperlink" Target="https://youtu.be/CVbIdDypf3c?si=u0rbBz5C3O61xGcf" TargetMode="External"/><Relationship Id="rId5" Type="http://schemas.openxmlformats.org/officeDocument/2006/relationships/hyperlink" Target="https://www.humberandnorthyorkshirematernity.org.uk/labour-and-birth/neonatal-care/"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www.flickr.com/photos/kqedquest/855043852/" TargetMode="External"/><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hyperlink" Target="https://www.flickr.com/photos/51436907@N00/2071628140/"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hyperlink" Target="https://www.humberandnorthyorkshirematernity.org.uk/labour-and-birth/neonatal-care/" TargetMode="Externa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345BE-0D1A-53B0-EE3C-6A431652992D}"/>
              </a:ext>
            </a:extLst>
          </p:cNvPr>
          <p:cNvSpPr>
            <a:spLocks noGrp="1"/>
          </p:cNvSpPr>
          <p:nvPr>
            <p:ph type="title"/>
          </p:nvPr>
        </p:nvSpPr>
        <p:spPr>
          <a:xfrm>
            <a:off x="233916" y="0"/>
            <a:ext cx="11461898" cy="1554163"/>
          </a:xfrm>
        </p:spPr>
        <p:txBody>
          <a:bodyPr>
            <a:normAutofit/>
          </a:bodyPr>
          <a:lstStyle/>
          <a:p>
            <a:r>
              <a:rPr lang="en-GB" b="1" dirty="0">
                <a:ln w="0">
                  <a:noFill/>
                </a:ln>
                <a:solidFill>
                  <a:srgbClr val="7030A0"/>
                </a:solidFill>
                <a:latin typeface="Malgun Gothic" panose="020B0503020000020004" pitchFamily="34" charset="-127"/>
                <a:ea typeface="Malgun Gothic" panose="020B0503020000020004" pitchFamily="34" charset="-127"/>
              </a:rPr>
              <a:t>There are times when babies need to go to the </a:t>
            </a:r>
            <a:r>
              <a:rPr lang="en-GB" b="1" dirty="0">
                <a:ln w="0">
                  <a:noFill/>
                </a:ln>
                <a:solidFill>
                  <a:srgbClr val="7030A0"/>
                </a:solidFill>
                <a:effectLst>
                  <a:outerShdw blurRad="38100" dist="38100" dir="2700000" algn="tl">
                    <a:srgbClr val="000000">
                      <a:alpha val="43137"/>
                    </a:srgbClr>
                  </a:outerShdw>
                </a:effectLst>
                <a:latin typeface="Malgun Gothic" panose="020B0503020000020004" pitchFamily="34" charset="-127"/>
                <a:ea typeface="Malgun Gothic" panose="020B0503020000020004" pitchFamily="34" charset="-127"/>
              </a:rPr>
              <a:t>neonatal unit </a:t>
            </a:r>
            <a:r>
              <a:rPr lang="en-GB" b="1" dirty="0">
                <a:ln w="0">
                  <a:noFill/>
                </a:ln>
                <a:solidFill>
                  <a:srgbClr val="7030A0"/>
                </a:solidFill>
                <a:latin typeface="Malgun Gothic" panose="020B0503020000020004" pitchFamily="34" charset="-127"/>
                <a:ea typeface="Malgun Gothic" panose="020B0503020000020004" pitchFamily="34" charset="-127"/>
              </a:rPr>
              <a:t>after they are born</a:t>
            </a:r>
            <a:endParaRPr lang="en-GB" sz="2000" dirty="0">
              <a:ln w="0">
                <a:noFill/>
              </a:ln>
            </a:endParaRPr>
          </a:p>
        </p:txBody>
      </p:sp>
      <p:sp>
        <p:nvSpPr>
          <p:cNvPr id="4" name="Footer Placeholder 3">
            <a:extLst>
              <a:ext uri="{FF2B5EF4-FFF2-40B4-BE49-F238E27FC236}">
                <a16:creationId xmlns:a16="http://schemas.microsoft.com/office/drawing/2014/main" id="{9706100E-7A87-DBCD-E696-CE7BEAF81398}"/>
              </a:ext>
            </a:extLst>
          </p:cNvPr>
          <p:cNvSpPr>
            <a:spLocks noGrp="1"/>
          </p:cNvSpPr>
          <p:nvPr>
            <p:ph type="ftr" sz="quarter" idx="11"/>
          </p:nvPr>
        </p:nvSpPr>
        <p:spPr>
          <a:xfrm>
            <a:off x="3151303" y="6382217"/>
            <a:ext cx="4114800" cy="365125"/>
          </a:xfrm>
        </p:spPr>
        <p:txBody>
          <a:bodyPr/>
          <a:lstStyle/>
          <a:p>
            <a:r>
              <a:rPr lang="en-US" dirty="0"/>
              <a:t>HEYBABY Antenatal education</a:t>
            </a:r>
          </a:p>
        </p:txBody>
      </p:sp>
      <p:sp>
        <p:nvSpPr>
          <p:cNvPr id="5" name="Slide Number Placeholder 4">
            <a:extLst>
              <a:ext uri="{FF2B5EF4-FFF2-40B4-BE49-F238E27FC236}">
                <a16:creationId xmlns:a16="http://schemas.microsoft.com/office/drawing/2014/main" id="{D85B5CAB-B172-A13C-2714-718CA1C712A0}"/>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
        <p:nvSpPr>
          <p:cNvPr id="8" name="Rectangle 7"/>
          <p:cNvSpPr/>
          <p:nvPr/>
        </p:nvSpPr>
        <p:spPr>
          <a:xfrm>
            <a:off x="125128" y="3827475"/>
            <a:ext cx="3952975" cy="2204063"/>
          </a:xfrm>
          <a:prstGeom prst="rect">
            <a:avLst/>
          </a:prstGeom>
          <a:solidFill>
            <a:srgbClr val="088437"/>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GB" sz="2400" b="1" dirty="0"/>
              <a:t>The neonatal unit is a ward for babies who need extra care after they are born. It  has nurses and doctors who are specialists in caring for newborn babies. </a:t>
            </a:r>
          </a:p>
        </p:txBody>
      </p:sp>
      <p:sp>
        <p:nvSpPr>
          <p:cNvPr id="9" name="Oval Callout 8">
            <a:hlinkClick r:id="rId2"/>
          </p:cNvPr>
          <p:cNvSpPr/>
          <p:nvPr/>
        </p:nvSpPr>
        <p:spPr>
          <a:xfrm>
            <a:off x="295504" y="1432259"/>
            <a:ext cx="4126540" cy="2148444"/>
          </a:xfrm>
          <a:prstGeom prst="wedgeEllipseCallout">
            <a:avLst/>
          </a:prstGeom>
          <a:solidFill>
            <a:srgbClr val="7030A0"/>
          </a:solidFill>
          <a:ln w="57150">
            <a:solidFill>
              <a:srgbClr val="FF0000"/>
            </a:solidFill>
          </a:ln>
          <a:effectLst>
            <a:glow rad="101600">
              <a:srgbClr val="FFCC0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000" dirty="0"/>
              <a:t>What is it?</a:t>
            </a:r>
          </a:p>
        </p:txBody>
      </p:sp>
      <p:pic>
        <p:nvPicPr>
          <p:cNvPr id="16" name="Picture 15"/>
          <p:cNvPicPr>
            <a:picLocks noChangeAspect="1"/>
          </p:cNvPicPr>
          <p:nvPr/>
        </p:nvPicPr>
        <p:blipFill>
          <a:blip r:embed="rId3"/>
          <a:stretch>
            <a:fillRect/>
          </a:stretch>
        </p:blipFill>
        <p:spPr>
          <a:xfrm>
            <a:off x="8103944" y="1406410"/>
            <a:ext cx="3756569" cy="23220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Picture 16"/>
          <p:cNvPicPr>
            <a:picLocks noChangeAspect="1"/>
          </p:cNvPicPr>
          <p:nvPr/>
        </p:nvPicPr>
        <p:blipFill>
          <a:blip r:embed="rId4"/>
          <a:stretch>
            <a:fillRect/>
          </a:stretch>
        </p:blipFill>
        <p:spPr>
          <a:xfrm>
            <a:off x="4586743" y="1482314"/>
            <a:ext cx="3253731" cy="21702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8" name="Rectangle 17">
            <a:hlinkClick r:id="rId5"/>
          </p:cNvPr>
          <p:cNvSpPr/>
          <p:nvPr/>
        </p:nvSpPr>
        <p:spPr>
          <a:xfrm>
            <a:off x="54873" y="5539096"/>
            <a:ext cx="11298927" cy="984885"/>
          </a:xfrm>
          <a:prstGeom prst="rect">
            <a:avLst/>
          </a:prstGeom>
        </p:spPr>
        <p:txBody>
          <a:bodyPr wrap="square">
            <a:spAutoFit/>
          </a:bodyPr>
          <a:lstStyle/>
          <a:p>
            <a:pPr algn="ctr"/>
            <a:br>
              <a:rPr lang="en-GB" sz="4000" dirty="0">
                <a:ln w="0">
                  <a:noFill/>
                </a:ln>
                <a:solidFill>
                  <a:schemeClr val="accent5">
                    <a:lumMod val="60000"/>
                    <a:lumOff val="40000"/>
                  </a:schemeClr>
                </a:solidFill>
              </a:rPr>
            </a:br>
            <a:r>
              <a:rPr lang="en-GB" sz="1600" dirty="0">
                <a:ln w="0">
                  <a:noFill/>
                </a:ln>
                <a:solidFill>
                  <a:schemeClr val="tx2">
                    <a:lumMod val="75000"/>
                  </a:schemeClr>
                </a:solidFill>
                <a:effectLst>
                  <a:outerShdw blurRad="38100" dist="19050" dir="2700000" algn="tl" rotWithShape="0">
                    <a:schemeClr val="dk1">
                      <a:alpha val="40000"/>
                    </a:schemeClr>
                  </a:outerShdw>
                </a:effectLst>
                <a:hlinkClick r:id="rId2"/>
              </a:rPr>
              <a:t>https://www.hey.nhs.uk/patient-leaflet/neonatal-intensive-care-unit-women-childrens-hospital-information-parents</a:t>
            </a:r>
            <a:r>
              <a:rPr lang="en-GB" sz="1600" dirty="0">
                <a:ln w="0">
                  <a:noFill/>
                </a:ln>
                <a:solidFill>
                  <a:schemeClr val="accent5">
                    <a:lumMod val="60000"/>
                    <a:lumOff val="40000"/>
                  </a:schemeClr>
                </a:solidFill>
                <a:hlinkClick r:id="rId2"/>
              </a:rPr>
              <a:t>/</a:t>
            </a:r>
            <a:endParaRPr lang="en-GB" sz="1600" dirty="0"/>
          </a:p>
        </p:txBody>
      </p:sp>
      <p:sp>
        <p:nvSpPr>
          <p:cNvPr id="10" name="Rectangle 9">
            <a:extLst>
              <a:ext uri="{FF2B5EF4-FFF2-40B4-BE49-F238E27FC236}">
                <a16:creationId xmlns:a16="http://schemas.microsoft.com/office/drawing/2014/main" id="{F82E1FEF-C51D-8AE7-BE00-5D25DEF927DA}"/>
              </a:ext>
            </a:extLst>
          </p:cNvPr>
          <p:cNvSpPr/>
          <p:nvPr/>
        </p:nvSpPr>
        <p:spPr>
          <a:xfrm>
            <a:off x="4244741" y="3899262"/>
            <a:ext cx="7451073" cy="2148444"/>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dirty="0"/>
              <a:t>If the neonatal unit is full here, it is possible that it might be safer for you to be moved to a neonatal in a different hospital.</a:t>
            </a:r>
          </a:p>
          <a:p>
            <a:pPr algn="ctr"/>
            <a:r>
              <a:rPr lang="en-GB" sz="2200" dirty="0"/>
              <a:t>This video has some information about this:</a:t>
            </a:r>
          </a:p>
          <a:p>
            <a:pPr algn="ctr"/>
            <a:r>
              <a:rPr lang="en-GB" sz="2200" u="sng" dirty="0">
                <a:solidFill>
                  <a:schemeClr val="bg2"/>
                </a:solidFill>
                <a:hlinkClick r:id="rId6">
                  <a:extLst>
                    <a:ext uri="{A12FA001-AC4F-418D-AE19-62706E023703}">
                      <ahyp:hlinkClr xmlns:ahyp="http://schemas.microsoft.com/office/drawing/2018/hyperlinkcolor" val="tx"/>
                    </a:ext>
                  </a:extLst>
                </a:hlinkClick>
              </a:rPr>
              <a:t>https://youtu.be/CVbIdDypf3c?si=u0rbBz5C3O61xGcf</a:t>
            </a:r>
            <a:endParaRPr lang="en-GB" sz="2200" dirty="0">
              <a:solidFill>
                <a:schemeClr val="bg2"/>
              </a:solidFill>
            </a:endParaRPr>
          </a:p>
          <a:p>
            <a:pPr algn="ctr"/>
            <a:r>
              <a:rPr lang="en-GB" dirty="0"/>
              <a:t> </a:t>
            </a:r>
          </a:p>
        </p:txBody>
      </p:sp>
    </p:spTree>
    <p:extLst>
      <p:ext uri="{BB962C8B-B14F-4D97-AF65-F5344CB8AC3E}">
        <p14:creationId xmlns:p14="http://schemas.microsoft.com/office/powerpoint/2010/main" val="3543789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59966B1-CF4D-461F-1B9C-206C1FB21079}"/>
              </a:ext>
            </a:extLst>
          </p:cNvPr>
          <p:cNvSpPr>
            <a:spLocks noGrp="1"/>
          </p:cNvSpPr>
          <p:nvPr>
            <p:ph idx="1"/>
          </p:nvPr>
        </p:nvSpPr>
        <p:spPr>
          <a:xfrm>
            <a:off x="155448" y="4665606"/>
            <a:ext cx="3264408" cy="2055869"/>
          </a:xfrm>
          <a:prstGeom prst="rect">
            <a:avLst/>
          </a:prstGeom>
          <a:solidFill>
            <a:srgbClr val="088437"/>
          </a:solidFill>
        </p:spPr>
        <p:style>
          <a:lnRef idx="2">
            <a:schemeClr val="accent6">
              <a:shade val="50000"/>
            </a:schemeClr>
          </a:lnRef>
          <a:fillRef idx="1">
            <a:schemeClr val="accent6"/>
          </a:fillRef>
          <a:effectRef idx="0">
            <a:schemeClr val="accent6"/>
          </a:effectRef>
          <a:fontRef idx="minor">
            <a:schemeClr val="lt1"/>
          </a:fontRef>
        </p:style>
        <p:txBody>
          <a:bodyPr rtlCol="0" anchor="ctr">
            <a:normAutofit/>
          </a:bodyPr>
          <a:lstStyle/>
          <a:p>
            <a:r>
              <a:rPr lang="en-GB" sz="2400" b="1" dirty="0"/>
              <a:t>Did you know?......</a:t>
            </a:r>
          </a:p>
          <a:p>
            <a:r>
              <a:rPr lang="en-GB" sz="2400" b="1" dirty="0"/>
              <a:t>1:8 babies will go to the neonatal unit.</a:t>
            </a:r>
          </a:p>
          <a:p>
            <a:r>
              <a:rPr lang="en-GB" sz="2400" b="1" dirty="0"/>
              <a:t>This is often unexpected</a:t>
            </a:r>
          </a:p>
        </p:txBody>
      </p:sp>
      <p:sp>
        <p:nvSpPr>
          <p:cNvPr id="2" name="Title 1">
            <a:extLst>
              <a:ext uri="{FF2B5EF4-FFF2-40B4-BE49-F238E27FC236}">
                <a16:creationId xmlns:a16="http://schemas.microsoft.com/office/drawing/2014/main" id="{409084B5-BEF3-4FF8-17B7-490AEA52F552}"/>
              </a:ext>
            </a:extLst>
          </p:cNvPr>
          <p:cNvSpPr>
            <a:spLocks noGrp="1"/>
          </p:cNvSpPr>
          <p:nvPr>
            <p:ph type="title"/>
          </p:nvPr>
        </p:nvSpPr>
        <p:spPr/>
        <p:txBody>
          <a:bodyPr/>
          <a:lstStyle/>
          <a:p>
            <a:endParaRPr lang="en-GB" dirty="0"/>
          </a:p>
        </p:txBody>
      </p:sp>
      <p:sp>
        <p:nvSpPr>
          <p:cNvPr id="4" name="Footer Placeholder 3">
            <a:extLst>
              <a:ext uri="{FF2B5EF4-FFF2-40B4-BE49-F238E27FC236}">
                <a16:creationId xmlns:a16="http://schemas.microsoft.com/office/drawing/2014/main" id="{6EDD6C2D-D933-F2F4-6A76-45874C92227B}"/>
              </a:ext>
            </a:extLst>
          </p:cNvPr>
          <p:cNvSpPr>
            <a:spLocks noGrp="1"/>
          </p:cNvSpPr>
          <p:nvPr>
            <p:ph type="ftr" sz="quarter" idx="11"/>
          </p:nvPr>
        </p:nvSpPr>
        <p:spPr/>
        <p:txBody>
          <a:bodyPr/>
          <a:lstStyle/>
          <a:p>
            <a:r>
              <a:rPr lang="en-US"/>
              <a:t>HEYBABY Antenatal education</a:t>
            </a:r>
            <a:endParaRPr lang="en-US" dirty="0"/>
          </a:p>
        </p:txBody>
      </p:sp>
      <p:sp>
        <p:nvSpPr>
          <p:cNvPr id="5" name="Slide Number Placeholder 4">
            <a:extLst>
              <a:ext uri="{FF2B5EF4-FFF2-40B4-BE49-F238E27FC236}">
                <a16:creationId xmlns:a16="http://schemas.microsoft.com/office/drawing/2014/main" id="{E258C837-AF15-6265-DEBC-D1C45C35413B}"/>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
        <p:nvSpPr>
          <p:cNvPr id="7" name="Rectangle 6">
            <a:extLst>
              <a:ext uri="{FF2B5EF4-FFF2-40B4-BE49-F238E27FC236}">
                <a16:creationId xmlns:a16="http://schemas.microsoft.com/office/drawing/2014/main" id="{B6CDCC21-5685-11DB-0258-25A8D3FCDC9E}"/>
              </a:ext>
            </a:extLst>
          </p:cNvPr>
          <p:cNvSpPr/>
          <p:nvPr/>
        </p:nvSpPr>
        <p:spPr>
          <a:xfrm>
            <a:off x="3632791" y="3116192"/>
            <a:ext cx="8229600" cy="3195708"/>
          </a:xfrm>
          <a:prstGeom prst="rect">
            <a:avLst/>
          </a:prstGeom>
          <a:solidFill>
            <a:srgbClr val="088437"/>
          </a:solidFill>
          <a:ln w="76200">
            <a:solidFill>
              <a:srgbClr val="FF0000"/>
            </a:solidFill>
          </a:ln>
          <a:effectLst>
            <a:glow rad="101600">
              <a:srgbClr val="FFCC00">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600" b="1" dirty="0"/>
              <a:t>Infection</a:t>
            </a:r>
          </a:p>
          <a:p>
            <a:pPr algn="ctr"/>
            <a:r>
              <a:rPr lang="en-GB" sz="2600" b="1" dirty="0"/>
              <a:t>Being born early (pre-term)</a:t>
            </a:r>
          </a:p>
          <a:p>
            <a:pPr algn="ctr"/>
            <a:r>
              <a:rPr lang="en-GB" sz="2600" b="1" dirty="0"/>
              <a:t>Needing extra help breathing</a:t>
            </a:r>
          </a:p>
          <a:p>
            <a:pPr algn="ctr"/>
            <a:r>
              <a:rPr lang="en-GB" sz="2600" b="1" dirty="0"/>
              <a:t>Needing extra help keeping warm – temperature control</a:t>
            </a:r>
          </a:p>
          <a:p>
            <a:pPr algn="ctr"/>
            <a:r>
              <a:rPr lang="en-GB" sz="2600" b="1" dirty="0"/>
              <a:t>Extra help with feeding</a:t>
            </a:r>
          </a:p>
          <a:p>
            <a:pPr algn="ctr"/>
            <a:r>
              <a:rPr lang="en-GB" sz="2600" b="1" dirty="0"/>
              <a:t>Treatment for a health issue you spoke to paediatricians about before your baby was born</a:t>
            </a:r>
          </a:p>
        </p:txBody>
      </p:sp>
      <p:sp>
        <p:nvSpPr>
          <p:cNvPr id="8" name="Speech Bubble: Oval 7">
            <a:extLst>
              <a:ext uri="{FF2B5EF4-FFF2-40B4-BE49-F238E27FC236}">
                <a16:creationId xmlns:a16="http://schemas.microsoft.com/office/drawing/2014/main" id="{0A807B17-FA72-93E5-775B-19382B52DB22}"/>
              </a:ext>
            </a:extLst>
          </p:cNvPr>
          <p:cNvSpPr/>
          <p:nvPr/>
        </p:nvSpPr>
        <p:spPr>
          <a:xfrm>
            <a:off x="508947" y="77659"/>
            <a:ext cx="5454502" cy="4111182"/>
          </a:xfrm>
          <a:prstGeom prst="wedgeEllipseCallout">
            <a:avLst/>
          </a:prstGeom>
          <a:solidFill>
            <a:srgbClr val="0070C0"/>
          </a:solidFill>
          <a:ln w="76200">
            <a:solidFill>
              <a:srgbClr val="FF0000"/>
            </a:solidFill>
          </a:ln>
          <a:effectLst>
            <a:glow rad="101600">
              <a:srgbClr val="FFD757">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t>Why might my baby or babies need to go to the neonatal unit?</a:t>
            </a:r>
          </a:p>
        </p:txBody>
      </p:sp>
      <p:sp>
        <p:nvSpPr>
          <p:cNvPr id="9" name="Rectangle 8">
            <a:extLst>
              <a:ext uri="{FF2B5EF4-FFF2-40B4-BE49-F238E27FC236}">
                <a16:creationId xmlns:a16="http://schemas.microsoft.com/office/drawing/2014/main" id="{6A43DA34-B29B-8312-39BF-5241C93F590F}"/>
              </a:ext>
            </a:extLst>
          </p:cNvPr>
          <p:cNvSpPr/>
          <p:nvPr/>
        </p:nvSpPr>
        <p:spPr>
          <a:xfrm>
            <a:off x="7662530" y="253484"/>
            <a:ext cx="4199861" cy="2574448"/>
          </a:xfrm>
          <a:prstGeom prst="rect">
            <a:avLst/>
          </a:prstGeom>
          <a:blipFill dpi="0"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a:fillRect/>
            </a:stretch>
          </a:blipFill>
          <a:ln w="76200">
            <a:solidFill>
              <a:srgbClr val="FF0066"/>
            </a:solidFill>
          </a:ln>
          <a:effectLst>
            <a:glow rad="1397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578E43C0-44FF-3930-0422-40A097F39767}"/>
              </a:ext>
            </a:extLst>
          </p:cNvPr>
          <p:cNvSpPr/>
          <p:nvPr/>
        </p:nvSpPr>
        <p:spPr>
          <a:xfrm>
            <a:off x="5443870" y="253484"/>
            <a:ext cx="2126511" cy="2574448"/>
          </a:xfrm>
          <a:prstGeom prst="ellipse">
            <a:avLst/>
          </a:prstGeom>
          <a:blipFill dpi="0"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a:stretch>
              <a:fillRect/>
            </a:stretch>
          </a:blipFill>
          <a:ln>
            <a:solidFill>
              <a:srgbClr val="FF0066"/>
            </a:solidFill>
          </a:ln>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3919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70153-6DB7-4126-F90A-6BE866330D03}"/>
              </a:ext>
            </a:extLst>
          </p:cNvPr>
          <p:cNvSpPr>
            <a:spLocks noGrp="1"/>
          </p:cNvSpPr>
          <p:nvPr>
            <p:ph type="title"/>
          </p:nvPr>
        </p:nvSpPr>
        <p:spPr>
          <a:xfrm>
            <a:off x="203092" y="94844"/>
            <a:ext cx="10747557" cy="1325563"/>
          </a:xfrm>
          <a:effectLst>
            <a:glow rad="228600">
              <a:schemeClr val="accent2">
                <a:satMod val="175000"/>
                <a:alpha val="40000"/>
              </a:schemeClr>
            </a:glow>
          </a:effectLst>
        </p:spPr>
        <p:txBody>
          <a:bodyPr>
            <a:normAutofit/>
          </a:bodyPr>
          <a:lstStyle/>
          <a:p>
            <a:r>
              <a:rPr lang="en-GB" sz="5400" dirty="0">
                <a:ln>
                  <a:solidFill>
                    <a:srgbClr val="2E83C8"/>
                  </a:solidFill>
                </a:ln>
                <a:solidFill>
                  <a:schemeClr val="accent1">
                    <a:lumMod val="50000"/>
                  </a:schemeClr>
                </a:solidFill>
                <a:latin typeface="Candara" panose="020E0502030303020204" pitchFamily="34" charset="0"/>
              </a:rPr>
              <a:t>What might happen?</a:t>
            </a:r>
          </a:p>
        </p:txBody>
      </p:sp>
      <p:pic>
        <p:nvPicPr>
          <p:cNvPr id="13" name="Content Placeholder 12">
            <a:extLst>
              <a:ext uri="{FF2B5EF4-FFF2-40B4-BE49-F238E27FC236}">
                <a16:creationId xmlns:a16="http://schemas.microsoft.com/office/drawing/2014/main" id="{F54A9372-7E91-8254-1BDF-4D969C201583}"/>
              </a:ext>
            </a:extLst>
          </p:cNvPr>
          <p:cNvPicPr>
            <a:picLocks noGrp="1" noChangeAspect="1"/>
          </p:cNvPicPr>
          <p:nvPr>
            <p:ph idx="1"/>
          </p:nvPr>
        </p:nvPicPr>
        <p:blipFill>
          <a:blip r:embed="rId2"/>
          <a:stretch>
            <a:fillRect/>
          </a:stretch>
        </p:blipFill>
        <p:spPr>
          <a:xfrm>
            <a:off x="7076481" y="2681136"/>
            <a:ext cx="4114800" cy="275713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Footer Placeholder 3">
            <a:extLst>
              <a:ext uri="{FF2B5EF4-FFF2-40B4-BE49-F238E27FC236}">
                <a16:creationId xmlns:a16="http://schemas.microsoft.com/office/drawing/2014/main" id="{D493DB3D-FAB1-5D78-C97A-B43DEE032998}"/>
              </a:ext>
            </a:extLst>
          </p:cNvPr>
          <p:cNvSpPr>
            <a:spLocks noGrp="1"/>
          </p:cNvSpPr>
          <p:nvPr>
            <p:ph type="ftr" sz="quarter" idx="11"/>
          </p:nvPr>
        </p:nvSpPr>
        <p:spPr/>
        <p:txBody>
          <a:bodyPr/>
          <a:lstStyle/>
          <a:p>
            <a:r>
              <a:rPr lang="en-US"/>
              <a:t>HEYBABY Antenatal education</a:t>
            </a:r>
            <a:endParaRPr lang="en-US" dirty="0"/>
          </a:p>
        </p:txBody>
      </p:sp>
      <p:sp>
        <p:nvSpPr>
          <p:cNvPr id="5" name="Slide Number Placeholder 4">
            <a:extLst>
              <a:ext uri="{FF2B5EF4-FFF2-40B4-BE49-F238E27FC236}">
                <a16:creationId xmlns:a16="http://schemas.microsoft.com/office/drawing/2014/main" id="{E96FF79F-0874-2BAD-DB3F-2E29960A813C}"/>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
        <p:nvSpPr>
          <p:cNvPr id="7" name="TextBox 6">
            <a:extLst>
              <a:ext uri="{FF2B5EF4-FFF2-40B4-BE49-F238E27FC236}">
                <a16:creationId xmlns:a16="http://schemas.microsoft.com/office/drawing/2014/main" id="{212C33D5-204C-8002-3F65-34AB15639ECF}"/>
              </a:ext>
            </a:extLst>
          </p:cNvPr>
          <p:cNvSpPr txBox="1"/>
          <p:nvPr/>
        </p:nvSpPr>
        <p:spPr>
          <a:xfrm>
            <a:off x="203092" y="1071801"/>
            <a:ext cx="6329030" cy="5293757"/>
          </a:xfrm>
          <a:prstGeom prst="rect">
            <a:avLst/>
          </a:prstGeom>
          <a:noFill/>
        </p:spPr>
        <p:txBody>
          <a:bodyPr wrap="square">
            <a:spAutoFit/>
          </a:bodyPr>
          <a:lstStyle/>
          <a:p>
            <a:r>
              <a:rPr lang="en-GB" sz="3200" b="1" dirty="0">
                <a:solidFill>
                  <a:schemeClr val="tx1"/>
                </a:solidFill>
              </a:rPr>
              <a:t>Sometimes babies need to be taken straight to the neonatal unit </a:t>
            </a:r>
            <a:r>
              <a:rPr lang="en-GB" sz="3200" b="1" dirty="0"/>
              <a:t>as soon as they are born.</a:t>
            </a:r>
            <a:r>
              <a:rPr lang="en-GB" sz="3200" b="1" dirty="0">
                <a:solidFill>
                  <a:schemeClr val="tx1"/>
                </a:solidFill>
              </a:rPr>
              <a:t> Babies may stay there for a few hours, or they may stay for many weeks, depending on how much care they need.</a:t>
            </a:r>
            <a:r>
              <a:rPr lang="en-GB" sz="3200" b="1" dirty="0"/>
              <a:t> </a:t>
            </a:r>
          </a:p>
          <a:p>
            <a:r>
              <a:rPr lang="en-GB" sz="3200" b="1" dirty="0"/>
              <a:t>On the unit they get special observations, tests and investigations and treatments.</a:t>
            </a:r>
          </a:p>
          <a:p>
            <a:endParaRPr lang="en-GB" sz="3200" dirty="0">
              <a:solidFill>
                <a:schemeClr val="tx1"/>
              </a:solidFill>
            </a:endParaRPr>
          </a:p>
          <a:p>
            <a:pPr algn="ctr"/>
            <a:endParaRPr lang="en-GB" dirty="0">
              <a:solidFill>
                <a:schemeClr val="tx1"/>
              </a:solidFill>
            </a:endParaRPr>
          </a:p>
        </p:txBody>
      </p:sp>
      <p:sp>
        <p:nvSpPr>
          <p:cNvPr id="11" name="TextBox 10">
            <a:extLst>
              <a:ext uri="{FF2B5EF4-FFF2-40B4-BE49-F238E27FC236}">
                <a16:creationId xmlns:a16="http://schemas.microsoft.com/office/drawing/2014/main" id="{39723D09-303E-489A-9686-4FE8B2E7E58E}"/>
              </a:ext>
            </a:extLst>
          </p:cNvPr>
          <p:cNvSpPr txBox="1"/>
          <p:nvPr/>
        </p:nvSpPr>
        <p:spPr>
          <a:xfrm rot="10800000" flipV="1">
            <a:off x="6764079" y="228366"/>
            <a:ext cx="2035062" cy="2246769"/>
          </a:xfrm>
          <a:prstGeom prst="rect">
            <a:avLst/>
          </a:prstGeom>
          <a:solidFill>
            <a:srgbClr val="088437"/>
          </a:solidFill>
          <a:ln w="76200">
            <a:solidFill>
              <a:srgbClr val="FF0066"/>
            </a:solidFill>
          </a:ln>
          <a:effectLst>
            <a:glow rad="101600">
              <a:srgbClr val="FFFF00">
                <a:alpha val="60000"/>
              </a:srgbClr>
            </a:glow>
          </a:effectLst>
        </p:spPr>
        <p:txBody>
          <a:bodyPr wrap="square" rtlCol="0">
            <a:spAutoFit/>
          </a:bodyPr>
          <a:lstStyle/>
          <a:p>
            <a:r>
              <a:rPr lang="en-GB" sz="2800" dirty="0">
                <a:solidFill>
                  <a:srgbClr val="FFFF00"/>
                </a:solidFill>
              </a:rPr>
              <a:t>Babies are sometimes moved in incubators like this</a:t>
            </a:r>
          </a:p>
        </p:txBody>
      </p:sp>
      <p:sp>
        <p:nvSpPr>
          <p:cNvPr id="12" name="Rectangle: Rounded Corners 11">
            <a:extLst>
              <a:ext uri="{FF2B5EF4-FFF2-40B4-BE49-F238E27FC236}">
                <a16:creationId xmlns:a16="http://schemas.microsoft.com/office/drawing/2014/main" id="{5176841F-0913-A2CF-4CD8-CCC343E5B1A0}"/>
              </a:ext>
            </a:extLst>
          </p:cNvPr>
          <p:cNvSpPr/>
          <p:nvPr/>
        </p:nvSpPr>
        <p:spPr>
          <a:xfrm>
            <a:off x="6763006" y="5024345"/>
            <a:ext cx="5043376" cy="1239860"/>
          </a:xfrm>
          <a:prstGeom prst="roundRect">
            <a:avLst/>
          </a:prstGeom>
          <a:solidFill>
            <a:srgbClr val="088437"/>
          </a:solidFill>
          <a:ln w="76200">
            <a:solidFill>
              <a:srgbClr val="FF0066"/>
            </a:solidFill>
          </a:ln>
          <a:effectLst>
            <a:glow rad="139700">
              <a:srgbClr val="FFFF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solidFill>
                  <a:srgbClr val="FFFF00"/>
                </a:solidFill>
              </a:rPr>
              <a:t>Premature babies are often put into waterproof bags to keep them warm</a:t>
            </a:r>
          </a:p>
        </p:txBody>
      </p:sp>
      <p:sp>
        <p:nvSpPr>
          <p:cNvPr id="3" name="Rectangle 2"/>
          <p:cNvSpPr/>
          <p:nvPr/>
        </p:nvSpPr>
        <p:spPr>
          <a:xfrm>
            <a:off x="435049" y="5892581"/>
            <a:ext cx="6096000" cy="923330"/>
          </a:xfrm>
          <a:prstGeom prst="rect">
            <a:avLst/>
          </a:prstGeom>
        </p:spPr>
        <p:txBody>
          <a:bodyPr>
            <a:spAutoFit/>
          </a:bodyPr>
          <a:lstStyle/>
          <a:p>
            <a:r>
              <a:rPr lang="en-GB" dirty="0">
                <a:solidFill>
                  <a:schemeClr val="tx2">
                    <a:lumMod val="75000"/>
                  </a:schemeClr>
                </a:solidFill>
                <a:hlinkClick r:id="rId3"/>
              </a:rPr>
              <a:t>https://www.humberandnorthyorkshirematernity.org.uk/labour-and-birth/neonatal-care/</a:t>
            </a:r>
            <a:endParaRPr lang="en-GB" dirty="0">
              <a:solidFill>
                <a:schemeClr val="tx2">
                  <a:lumMod val="75000"/>
                </a:schemeClr>
              </a:solidFill>
            </a:endParaRPr>
          </a:p>
          <a:p>
            <a:endParaRPr lang="en-GB" dirty="0"/>
          </a:p>
        </p:txBody>
      </p:sp>
      <p:pic>
        <p:nvPicPr>
          <p:cNvPr id="6" name="Picture 5"/>
          <p:cNvPicPr>
            <a:picLocks noChangeAspect="1"/>
          </p:cNvPicPr>
          <p:nvPr/>
        </p:nvPicPr>
        <p:blipFill>
          <a:blip r:embed="rId4"/>
          <a:stretch>
            <a:fillRect/>
          </a:stretch>
        </p:blipFill>
        <p:spPr>
          <a:xfrm>
            <a:off x="8826303" y="218568"/>
            <a:ext cx="2705640" cy="22694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304748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77EF7-A344-CD03-F685-183F65A8F229}"/>
              </a:ext>
            </a:extLst>
          </p:cNvPr>
          <p:cNvSpPr>
            <a:spLocks noGrp="1"/>
          </p:cNvSpPr>
          <p:nvPr>
            <p:ph type="title"/>
          </p:nvPr>
        </p:nvSpPr>
        <p:spPr>
          <a:xfrm flipV="1">
            <a:off x="838200" y="301844"/>
            <a:ext cx="10515600" cy="63281"/>
          </a:xfrm>
        </p:spPr>
        <p:txBody>
          <a:bodyPr>
            <a:normAutofit fontScale="90000"/>
          </a:bodyPr>
          <a:lstStyle/>
          <a:p>
            <a:endParaRPr lang="en-GB" dirty="0"/>
          </a:p>
        </p:txBody>
      </p:sp>
      <p:sp>
        <p:nvSpPr>
          <p:cNvPr id="3" name="Content Placeholder 2">
            <a:extLst>
              <a:ext uri="{FF2B5EF4-FFF2-40B4-BE49-F238E27FC236}">
                <a16:creationId xmlns:a16="http://schemas.microsoft.com/office/drawing/2014/main" id="{1C6D4A72-D128-D4FD-431F-58009DB68842}"/>
              </a:ext>
            </a:extLst>
          </p:cNvPr>
          <p:cNvSpPr>
            <a:spLocks noGrp="1"/>
          </p:cNvSpPr>
          <p:nvPr>
            <p:ph idx="1"/>
          </p:nvPr>
        </p:nvSpPr>
        <p:spPr>
          <a:xfrm>
            <a:off x="212651" y="136525"/>
            <a:ext cx="6262577" cy="3160743"/>
          </a:xfrm>
          <a:solidFill>
            <a:srgbClr val="009900"/>
          </a:solidFill>
          <a:ln w="76200">
            <a:solidFill>
              <a:srgbClr val="FF0066"/>
            </a:solidFill>
          </a:ln>
          <a:effectLst>
            <a:glow rad="101600">
              <a:srgbClr val="FFFF00">
                <a:alpha val="60000"/>
              </a:srgbClr>
            </a:glow>
          </a:effectLst>
        </p:spPr>
        <p:txBody>
          <a:bodyPr>
            <a:noAutofit/>
          </a:bodyPr>
          <a:lstStyle/>
          <a:p>
            <a:pPr marL="0" indent="0">
              <a:buNone/>
            </a:pPr>
            <a:r>
              <a:rPr lang="en-GB" sz="3200" b="1" dirty="0">
                <a:solidFill>
                  <a:srgbClr val="FFFF00"/>
                </a:solidFill>
              </a:rPr>
              <a:t>Often, your baby can be brought to you before they go to the neonatal unit. You will be able to visit your baby as soon as possible and your birth partner would be able to go to visit them as soon as they wish.</a:t>
            </a:r>
          </a:p>
        </p:txBody>
      </p:sp>
      <p:sp>
        <p:nvSpPr>
          <p:cNvPr id="4" name="Footer Placeholder 3">
            <a:extLst>
              <a:ext uri="{FF2B5EF4-FFF2-40B4-BE49-F238E27FC236}">
                <a16:creationId xmlns:a16="http://schemas.microsoft.com/office/drawing/2014/main" id="{2031D827-C676-CCB7-0A1C-42F00C9A1F4A}"/>
              </a:ext>
            </a:extLst>
          </p:cNvPr>
          <p:cNvSpPr>
            <a:spLocks noGrp="1"/>
          </p:cNvSpPr>
          <p:nvPr>
            <p:ph type="ftr" sz="quarter" idx="11"/>
          </p:nvPr>
        </p:nvSpPr>
        <p:spPr/>
        <p:txBody>
          <a:bodyPr/>
          <a:lstStyle/>
          <a:p>
            <a:r>
              <a:rPr lang="en-US" dirty="0"/>
              <a:t>HEYBABY Antenatal education</a:t>
            </a:r>
          </a:p>
        </p:txBody>
      </p:sp>
      <p:sp>
        <p:nvSpPr>
          <p:cNvPr id="5" name="Slide Number Placeholder 4">
            <a:extLst>
              <a:ext uri="{FF2B5EF4-FFF2-40B4-BE49-F238E27FC236}">
                <a16:creationId xmlns:a16="http://schemas.microsoft.com/office/drawing/2014/main" id="{CAD98A02-16F8-1341-8530-758FF22A7466}"/>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8" name="TextBox 7">
            <a:extLst>
              <a:ext uri="{FF2B5EF4-FFF2-40B4-BE49-F238E27FC236}">
                <a16:creationId xmlns:a16="http://schemas.microsoft.com/office/drawing/2014/main" id="{E4F8684C-A94C-A7FE-B2AB-685557F8B30E}"/>
              </a:ext>
            </a:extLst>
          </p:cNvPr>
          <p:cNvSpPr txBox="1"/>
          <p:nvPr/>
        </p:nvSpPr>
        <p:spPr>
          <a:xfrm>
            <a:off x="5893870" y="3707499"/>
            <a:ext cx="6144126" cy="2400657"/>
          </a:xfrm>
          <a:prstGeom prst="rect">
            <a:avLst/>
          </a:prstGeom>
          <a:solidFill>
            <a:srgbClr val="009900"/>
          </a:solidFill>
          <a:ln w="76200">
            <a:solidFill>
              <a:srgbClr val="FF0066"/>
            </a:solidFill>
          </a:ln>
          <a:effectLst>
            <a:glow rad="101600">
              <a:srgbClr val="FFFF00">
                <a:alpha val="60000"/>
              </a:srgbClr>
            </a:glow>
          </a:effectLst>
        </p:spPr>
        <p:txBody>
          <a:bodyPr wrap="square" rtlCol="0">
            <a:spAutoFit/>
          </a:bodyPr>
          <a:lstStyle/>
          <a:p>
            <a:r>
              <a:rPr lang="en-GB" sz="3000" b="1" dirty="0">
                <a:solidFill>
                  <a:srgbClr val="FFFF00"/>
                </a:solidFill>
              </a:rPr>
              <a:t>Sometimes, babies do not need to be moved to the neonatal unit straight away and you can still have skin to skin and your partner might still be able to cut the cord</a:t>
            </a:r>
          </a:p>
        </p:txBody>
      </p:sp>
      <p:pic>
        <p:nvPicPr>
          <p:cNvPr id="10" name="Picture 9">
            <a:extLst>
              <a:ext uri="{FF2B5EF4-FFF2-40B4-BE49-F238E27FC236}">
                <a16:creationId xmlns:a16="http://schemas.microsoft.com/office/drawing/2014/main" id="{101E8C21-31F7-2814-67EF-76F1D5000D90}"/>
              </a:ext>
            </a:extLst>
          </p:cNvPr>
          <p:cNvPicPr>
            <a:picLocks noChangeAspect="1"/>
          </p:cNvPicPr>
          <p:nvPr/>
        </p:nvPicPr>
        <p:blipFill>
          <a:blip r:embed="rId2"/>
          <a:stretch>
            <a:fillRect/>
          </a:stretch>
        </p:blipFill>
        <p:spPr>
          <a:xfrm>
            <a:off x="686561" y="3503596"/>
            <a:ext cx="4190071" cy="30115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0">
            <a:extLst>
              <a:ext uri="{FF2B5EF4-FFF2-40B4-BE49-F238E27FC236}">
                <a16:creationId xmlns:a16="http://schemas.microsoft.com/office/drawing/2014/main" id="{30582DC8-ACA6-DA78-E43A-2B9E55A36805}"/>
              </a:ext>
            </a:extLst>
          </p:cNvPr>
          <p:cNvPicPr>
            <a:picLocks noChangeAspect="1"/>
          </p:cNvPicPr>
          <p:nvPr/>
        </p:nvPicPr>
        <p:blipFill>
          <a:blip r:embed="rId3"/>
          <a:stretch>
            <a:fillRect/>
          </a:stretch>
        </p:blipFill>
        <p:spPr>
          <a:xfrm>
            <a:off x="7132490" y="365125"/>
            <a:ext cx="4485166" cy="29827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26176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8C7B0-B12F-CB9A-984D-2B7C02FBE0B9}"/>
              </a:ext>
            </a:extLst>
          </p:cNvPr>
          <p:cNvSpPr>
            <a:spLocks noGrp="1"/>
          </p:cNvSpPr>
          <p:nvPr>
            <p:ph type="title"/>
          </p:nvPr>
        </p:nvSpPr>
        <p:spPr>
          <a:xfrm>
            <a:off x="223488" y="100948"/>
            <a:ext cx="6398189" cy="1747103"/>
          </a:xfrm>
        </p:spPr>
        <p:txBody>
          <a:bodyPr>
            <a:normAutofit fontScale="90000"/>
          </a:bodyPr>
          <a:lstStyle/>
          <a:p>
            <a:br>
              <a:rPr lang="en-GB" sz="4400" dirty="0">
                <a:ln w="0">
                  <a:solidFill>
                    <a:schemeClr val="tx1"/>
                  </a:solidFill>
                </a:ln>
                <a:solidFill>
                  <a:schemeClr val="accent5">
                    <a:lumMod val="60000"/>
                    <a:lumOff val="40000"/>
                  </a:schemeClr>
                </a:solidFill>
              </a:rPr>
            </a:br>
            <a:r>
              <a:rPr lang="en-GB" sz="2700" b="1" dirty="0"/>
              <a:t>It is important to remember that you are still the parent so you will be able to be involved in your baby’s care as much as possible. This includes skin to skin, changing your baby’s nappies or feeding. You might need to change the way you do things. The staff will explain and show you. </a:t>
            </a:r>
            <a:br>
              <a:rPr lang="en-GB" sz="2000" dirty="0"/>
            </a:br>
            <a:endParaRPr lang="en-GB" sz="2000" dirty="0"/>
          </a:p>
        </p:txBody>
      </p:sp>
      <p:sp>
        <p:nvSpPr>
          <p:cNvPr id="3" name="Content Placeholder 2">
            <a:extLst>
              <a:ext uri="{FF2B5EF4-FFF2-40B4-BE49-F238E27FC236}">
                <a16:creationId xmlns:a16="http://schemas.microsoft.com/office/drawing/2014/main" id="{BD8D9C28-084E-BF70-20C7-1898DE2DFBA7}"/>
              </a:ext>
            </a:extLst>
          </p:cNvPr>
          <p:cNvSpPr>
            <a:spLocks noGrp="1"/>
          </p:cNvSpPr>
          <p:nvPr>
            <p:ph idx="1"/>
          </p:nvPr>
        </p:nvSpPr>
        <p:spPr>
          <a:xfrm>
            <a:off x="374657" y="2260000"/>
            <a:ext cx="5653164" cy="4096349"/>
          </a:xfrm>
          <a:solidFill>
            <a:srgbClr val="088437"/>
          </a:solidFill>
          <a:ln w="38100">
            <a:solidFill>
              <a:srgbClr val="33CCCC"/>
            </a:solidFill>
          </a:ln>
        </p:spPr>
        <p:txBody>
          <a:bodyPr>
            <a:normAutofit lnSpcReduction="10000"/>
          </a:bodyPr>
          <a:lstStyle/>
          <a:p>
            <a:pPr marL="0" indent="0" algn="ctr">
              <a:buNone/>
            </a:pPr>
            <a:r>
              <a:rPr lang="en-GB" sz="2600" b="1" u="sng" dirty="0">
                <a:solidFill>
                  <a:srgbClr val="FFFF00"/>
                </a:solidFill>
              </a:rPr>
              <a:t>Your milk is medicine</a:t>
            </a:r>
          </a:p>
          <a:p>
            <a:pPr marL="0" indent="0" algn="ctr">
              <a:buNone/>
            </a:pPr>
            <a:r>
              <a:rPr lang="en-GB" sz="2600" b="1" dirty="0">
                <a:solidFill>
                  <a:srgbClr val="FFFF00"/>
                </a:solidFill>
              </a:rPr>
              <a:t>On the neonatal unit, breastmilk is used as a medicine.</a:t>
            </a:r>
          </a:p>
          <a:p>
            <a:pPr marL="0" indent="0" algn="ctr">
              <a:buNone/>
            </a:pPr>
            <a:r>
              <a:rPr lang="en-GB" sz="2600" b="1" dirty="0">
                <a:solidFill>
                  <a:srgbClr val="FFFF00"/>
                </a:solidFill>
              </a:rPr>
              <a:t>It can help protect babies (especially babies born early) from infections.</a:t>
            </a:r>
          </a:p>
          <a:p>
            <a:pPr marL="0" indent="0" algn="ctr">
              <a:buNone/>
            </a:pPr>
            <a:r>
              <a:rPr lang="en-GB" sz="2600" b="1" dirty="0">
                <a:solidFill>
                  <a:srgbClr val="FFFF00"/>
                </a:solidFill>
              </a:rPr>
              <a:t>It can help with brain development and help them get used to feeding earlier.</a:t>
            </a:r>
          </a:p>
          <a:p>
            <a:pPr marL="0" indent="0" algn="ctr">
              <a:buNone/>
            </a:pPr>
            <a:r>
              <a:rPr lang="en-GB" sz="2600" b="1" dirty="0">
                <a:solidFill>
                  <a:srgbClr val="FFFF00"/>
                </a:solidFill>
              </a:rPr>
              <a:t>There are breast pumps available.</a:t>
            </a:r>
          </a:p>
          <a:p>
            <a:pPr marL="0" indent="0" algn="ctr">
              <a:buNone/>
            </a:pPr>
            <a:endParaRPr lang="en-GB" sz="2600" b="1" dirty="0">
              <a:solidFill>
                <a:srgbClr val="FFFF00"/>
              </a:solidFill>
            </a:endParaRPr>
          </a:p>
          <a:p>
            <a:pPr marL="0" indent="0" algn="ctr">
              <a:buNone/>
            </a:pPr>
            <a:endParaRPr lang="en-GB" sz="2600" b="1" dirty="0">
              <a:solidFill>
                <a:srgbClr val="FFFF00"/>
              </a:solidFill>
            </a:endParaRPr>
          </a:p>
        </p:txBody>
      </p:sp>
      <p:sp>
        <p:nvSpPr>
          <p:cNvPr id="4" name="Footer Placeholder 3">
            <a:extLst>
              <a:ext uri="{FF2B5EF4-FFF2-40B4-BE49-F238E27FC236}">
                <a16:creationId xmlns:a16="http://schemas.microsoft.com/office/drawing/2014/main" id="{C10F9453-297D-3590-5056-E4E006BDECBE}"/>
              </a:ext>
            </a:extLst>
          </p:cNvPr>
          <p:cNvSpPr>
            <a:spLocks noGrp="1"/>
          </p:cNvSpPr>
          <p:nvPr>
            <p:ph type="ftr" sz="quarter" idx="11"/>
          </p:nvPr>
        </p:nvSpPr>
        <p:spPr/>
        <p:txBody>
          <a:bodyPr/>
          <a:lstStyle/>
          <a:p>
            <a:r>
              <a:rPr lang="en-US"/>
              <a:t>HEYBABY Antenatal education</a:t>
            </a:r>
            <a:endParaRPr lang="en-US" dirty="0"/>
          </a:p>
        </p:txBody>
      </p:sp>
      <p:sp>
        <p:nvSpPr>
          <p:cNvPr id="5" name="Slide Number Placeholder 4">
            <a:extLst>
              <a:ext uri="{FF2B5EF4-FFF2-40B4-BE49-F238E27FC236}">
                <a16:creationId xmlns:a16="http://schemas.microsoft.com/office/drawing/2014/main" id="{E89D5317-43AD-403C-CCFB-3362507FC327}"/>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6" name="TextBox 5">
            <a:extLst>
              <a:ext uri="{FF2B5EF4-FFF2-40B4-BE49-F238E27FC236}">
                <a16:creationId xmlns:a16="http://schemas.microsoft.com/office/drawing/2014/main" id="{1F9E81FB-A256-EF98-0891-15286CB5EC45}"/>
              </a:ext>
            </a:extLst>
          </p:cNvPr>
          <p:cNvSpPr txBox="1"/>
          <p:nvPr/>
        </p:nvSpPr>
        <p:spPr>
          <a:xfrm>
            <a:off x="6298859" y="2493217"/>
            <a:ext cx="5518484" cy="3724096"/>
          </a:xfrm>
          <a:prstGeom prst="rect">
            <a:avLst/>
          </a:prstGeom>
          <a:solidFill>
            <a:srgbClr val="009900"/>
          </a:solidFill>
          <a:ln w="57150">
            <a:solidFill>
              <a:srgbClr val="33CCCC"/>
            </a:solidFill>
          </a:ln>
        </p:spPr>
        <p:txBody>
          <a:bodyPr wrap="square" rtlCol="0">
            <a:spAutoFit/>
          </a:bodyPr>
          <a:lstStyle/>
          <a:p>
            <a:pPr algn="ctr"/>
            <a:r>
              <a:rPr lang="en-GB" sz="2800" b="1" u="sng" dirty="0">
                <a:solidFill>
                  <a:schemeClr val="tx1"/>
                </a:solidFill>
              </a:rPr>
              <a:t>Tube Feeding</a:t>
            </a:r>
          </a:p>
          <a:p>
            <a:pPr algn="ctr"/>
            <a:r>
              <a:rPr lang="en-GB" sz="2600" b="1" dirty="0">
                <a:solidFill>
                  <a:srgbClr val="FFFF00"/>
                </a:solidFill>
              </a:rPr>
              <a:t>Sometimes a baby is not able to feed straight away.</a:t>
            </a:r>
          </a:p>
          <a:p>
            <a:pPr algn="ctr"/>
            <a:r>
              <a:rPr lang="en-GB" sz="2600" b="1" dirty="0">
                <a:solidFill>
                  <a:srgbClr val="FFFF00"/>
                </a:solidFill>
              </a:rPr>
              <a:t>A small tube is fed through the nose and into the baby’s  stomach for milk to go slowly into the stomach.</a:t>
            </a:r>
          </a:p>
          <a:p>
            <a:pPr algn="ctr"/>
            <a:r>
              <a:rPr lang="en-GB" sz="2600" b="1" dirty="0">
                <a:solidFill>
                  <a:srgbClr val="FFFF00"/>
                </a:solidFill>
              </a:rPr>
              <a:t>You can tube feed your baby: the staff will teach you how.</a:t>
            </a:r>
          </a:p>
        </p:txBody>
      </p:sp>
      <p:sp>
        <p:nvSpPr>
          <p:cNvPr id="7" name="Rectangle 6"/>
          <p:cNvSpPr/>
          <p:nvPr/>
        </p:nvSpPr>
        <p:spPr>
          <a:xfrm>
            <a:off x="7295147" y="136525"/>
            <a:ext cx="4058653" cy="2366211"/>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42777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DC1F-DDA5-7F8F-5350-7726F94CC9A0}"/>
              </a:ext>
            </a:extLst>
          </p:cNvPr>
          <p:cNvSpPr>
            <a:spLocks noGrp="1"/>
          </p:cNvSpPr>
          <p:nvPr>
            <p:ph type="title"/>
          </p:nvPr>
        </p:nvSpPr>
        <p:spPr>
          <a:xfrm>
            <a:off x="838200" y="365125"/>
            <a:ext cx="10515600" cy="1055461"/>
          </a:xfrm>
        </p:spPr>
        <p:txBody>
          <a:bodyPr>
            <a:normAutofit/>
          </a:bodyPr>
          <a:lstStyle/>
          <a:p>
            <a:r>
              <a:rPr lang="en-GB" sz="5400" b="1" dirty="0">
                <a:solidFill>
                  <a:srgbClr val="0070C0"/>
                </a:solidFill>
                <a:effectLst>
                  <a:outerShdw blurRad="38100" dist="38100" dir="2700000" algn="tl">
                    <a:srgbClr val="000000">
                      <a:alpha val="43137"/>
                    </a:srgbClr>
                  </a:outerShdw>
                </a:effectLst>
              </a:rPr>
              <a:t>Hull Neonatal Unit</a:t>
            </a:r>
          </a:p>
        </p:txBody>
      </p:sp>
      <p:sp>
        <p:nvSpPr>
          <p:cNvPr id="3" name="Content Placeholder 2">
            <a:extLst>
              <a:ext uri="{FF2B5EF4-FFF2-40B4-BE49-F238E27FC236}">
                <a16:creationId xmlns:a16="http://schemas.microsoft.com/office/drawing/2014/main" id="{F40A6B96-FBE2-0C79-5FF1-F573957E4200}"/>
              </a:ext>
            </a:extLst>
          </p:cNvPr>
          <p:cNvSpPr>
            <a:spLocks noGrp="1"/>
          </p:cNvSpPr>
          <p:nvPr>
            <p:ph idx="1"/>
          </p:nvPr>
        </p:nvSpPr>
        <p:spPr>
          <a:xfrm>
            <a:off x="212271" y="1559379"/>
            <a:ext cx="11764736" cy="4617584"/>
          </a:xfrm>
        </p:spPr>
        <p:txBody>
          <a:bodyPr>
            <a:normAutofit fontScale="85000" lnSpcReduction="20000"/>
          </a:bodyPr>
          <a:lstStyle/>
          <a:p>
            <a:r>
              <a:rPr lang="en-GB" dirty="0"/>
              <a:t>The neonatal unit in Hull has four areas of care, depending on what a baby needs at the time.</a:t>
            </a:r>
          </a:p>
          <a:p>
            <a:r>
              <a:rPr lang="en-GB" b="1" u="sng" dirty="0"/>
              <a:t>Intensive care </a:t>
            </a:r>
            <a:r>
              <a:rPr lang="en-GB" dirty="0"/>
              <a:t>– This is the highest level of support for babies. Usually those born less than 28 weeks gestation will require this level of care, or babies who become unwell after birth. Babies who require intensive care may require ventilation with a breathing tube, surgery and food through their veins. </a:t>
            </a:r>
          </a:p>
          <a:p>
            <a:r>
              <a:rPr lang="en-GB" b="1" u="sng" dirty="0"/>
              <a:t>High dependency </a:t>
            </a:r>
            <a:r>
              <a:rPr lang="en-GB" dirty="0"/>
              <a:t>– this is for babies who require support with breathing through pressure masks to help their own breathing and will need closer observation. They may have stepped down from intensive care to high dependency.</a:t>
            </a:r>
          </a:p>
          <a:p>
            <a:r>
              <a:rPr lang="en-GB" b="1" u="sng" dirty="0"/>
              <a:t>Special care </a:t>
            </a:r>
            <a:r>
              <a:rPr lang="en-GB" dirty="0"/>
              <a:t>– This is where babies are getting feeding support with feeding tubes and starting to breast/bottle feed.  Babies in this area are usually above 32 weeks gestation and may need help with temperature control and low blood sugars.</a:t>
            </a:r>
          </a:p>
          <a:p>
            <a:r>
              <a:rPr lang="en-GB" b="1" u="sng" dirty="0"/>
              <a:t>Transitional care </a:t>
            </a:r>
            <a:r>
              <a:rPr lang="en-GB" dirty="0"/>
              <a:t>– Babies and parents are cared for together here. Babies are typically over 34 weeks gestation and usually need support with establishing feeding, temperature control and jaundice. </a:t>
            </a:r>
          </a:p>
          <a:p>
            <a:endParaRPr lang="en-GB" dirty="0"/>
          </a:p>
        </p:txBody>
      </p:sp>
    </p:spTree>
    <p:extLst>
      <p:ext uri="{BB962C8B-B14F-4D97-AF65-F5344CB8AC3E}">
        <p14:creationId xmlns:p14="http://schemas.microsoft.com/office/powerpoint/2010/main" val="26712244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128</TotalTime>
  <Words>736</Words>
  <Application>Microsoft Office PowerPoint</Application>
  <PresentationFormat>Widescreen</PresentationFormat>
  <Paragraphs>52</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Malgun Gothic</vt:lpstr>
      <vt:lpstr>Aptos</vt:lpstr>
      <vt:lpstr>Aptos Display</vt:lpstr>
      <vt:lpstr>Arial</vt:lpstr>
      <vt:lpstr>Candara</vt:lpstr>
      <vt:lpstr>Office Theme</vt:lpstr>
      <vt:lpstr>There are times when babies need to go to the neonatal unit after they are born</vt:lpstr>
      <vt:lpstr>PowerPoint Presentation</vt:lpstr>
      <vt:lpstr>What might happen?</vt:lpstr>
      <vt:lpstr>PowerPoint Presentation</vt:lpstr>
      <vt:lpstr> It is important to remember that you are still the parent so you will be able to be involved in your baby’s care as much as possible. This includes skin to skin, changing your baby’s nappies or feeding. You might need to change the way you do things. The staff will explain and show you.  </vt:lpstr>
      <vt:lpstr>Hull Neonatal Unit</vt:lpstr>
    </vt:vector>
  </TitlesOfParts>
  <Company>Hull Teaching Hospitals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HOTHAM, Geraldine (NHS HUMBER HEALTH PARTNERSHIP - RWA)</dc:creator>
  <cp:lastModifiedBy>HOTHAM, Geraldine (NHS HUMBER HEALTH PARTNERSHIP - RWA)</cp:lastModifiedBy>
  <cp:revision>6</cp:revision>
  <dcterms:created xsi:type="dcterms:W3CDTF">2025-08-29T15:02:50Z</dcterms:created>
  <dcterms:modified xsi:type="dcterms:W3CDTF">2026-03-09T13:12:38Z</dcterms:modified>
</cp:coreProperties>
</file>