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tlow, Andrea" initials="TA" lastIdx="1" clrIdx="0">
    <p:extLst>
      <p:ext uri="{19B8F6BF-5375-455C-9EA6-DF929625EA0E}">
        <p15:presenceInfo xmlns:p15="http://schemas.microsoft.com/office/powerpoint/2012/main" userId="S-1-5-21-2116378203-32907974-1943422765-1370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1AD2E-399D-4774-8BD9-2DEEF8DEC4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8D6444-C980-4420-97C5-D94B1BFC30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E50E-717F-48DF-B26A-E82D64C6E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CF4A-36A1-4C2A-9458-AD203263EEA6}" type="datetimeFigureOut">
              <a:rPr lang="en-GB" smtClean="0"/>
              <a:t>25/11/2025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A7FF1-E9A0-454A-A5F3-6EB2E55C8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CB92C-18CE-44B3-BC45-6D28E90B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59F7-BEA8-43CE-9855-821415AB21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08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5935D-6126-491A-B644-A8F7FC768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92FAA1-6ED2-41DD-80AB-C47E29D7E2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E587A-C1A4-4824-965C-23FD8F5A0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CF4A-36A1-4C2A-9458-AD203263EEA6}" type="datetimeFigureOut">
              <a:rPr lang="en-GB" smtClean="0"/>
              <a:t>25/11/2025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61902-F7B1-4CE6-AB8B-F3E25AE0C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68B8C-9DDC-4A1E-832C-EE2016610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59F7-BEA8-43CE-9855-821415AB21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546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A8947D-18FA-43A0-947A-0CEDAB39EA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3D49F7-DFA0-4037-98A5-F6E1615311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774529-05F4-4A5A-84B2-A254BE2B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CF4A-36A1-4C2A-9458-AD203263EEA6}" type="datetimeFigureOut">
              <a:rPr lang="en-GB" smtClean="0"/>
              <a:t>25/11/2025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6EC60-06DD-4015-9867-F218FBFCE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E5520-A8E5-4C85-960C-CD155DD7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59F7-BEA8-43CE-9855-821415AB21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6817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720F5-3778-4B20-845F-BEA7796C7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4B3CD-F339-48EB-A2D6-FD5FDBE6F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3091F-7C71-4C8B-ABB8-189285DD1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CF4A-36A1-4C2A-9458-AD203263EEA6}" type="datetimeFigureOut">
              <a:rPr lang="en-GB" smtClean="0"/>
              <a:t>25/11/2025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0801A-E38D-4A34-A639-ABB9496FF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0630FD-DDBE-4691-BB64-8C03CF653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59F7-BEA8-43CE-9855-821415AB21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0452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36B63-6D4B-4506-BF5B-143DF25DE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46F2C7-ABB9-49B8-BBA9-24F45465B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41946-B495-4F6C-A312-29AC9EFE7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CF4A-36A1-4C2A-9458-AD203263EEA6}" type="datetimeFigureOut">
              <a:rPr lang="en-GB" smtClean="0"/>
              <a:t>25/11/2025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E4356-A2F8-478F-BA56-DFE788712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82AB8-16A5-496E-9BC8-A719063D5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59F7-BEA8-43CE-9855-821415AB21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8060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58A4-A74D-464C-ACA1-E66D6CD58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23D34-7665-40B4-BD7A-6C41DE7113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0079B-18F6-410E-97AB-49F2409A9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CE79D4-F422-4CA3-9A2F-0655DD10C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CF4A-36A1-4C2A-9458-AD203263EEA6}" type="datetimeFigureOut">
              <a:rPr lang="en-GB" smtClean="0"/>
              <a:t>25/11/2025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3CDFCC-8140-420E-8D6E-A8DFFE84C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386FF-A0C4-489E-91E6-2618C4655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59F7-BEA8-43CE-9855-821415AB21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485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348FE-8D46-4D85-BF41-1D4F23845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99FDB-E867-4CD7-9627-EA635E040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2303D5-3C18-4CDC-8507-20C6C145B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7F781C-E0D9-4401-966D-EE022EBF17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EB393A-7FEF-4074-A066-CB53E67122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D74AA5-6DEA-4922-9509-56D4137A6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CF4A-36A1-4C2A-9458-AD203263EEA6}" type="datetimeFigureOut">
              <a:rPr lang="en-GB" smtClean="0"/>
              <a:t>25/11/2025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75E03A-BBED-4865-9493-49487C1BC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D8D31A-9A0B-4DE3-A223-FE64A4AF8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59F7-BEA8-43CE-9855-821415AB21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5033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F4036-A166-4211-83C5-73B202AAE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6EA09F-0770-4956-96A7-35A1AFF85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CF4A-36A1-4C2A-9458-AD203263EEA6}" type="datetimeFigureOut">
              <a:rPr lang="en-GB" smtClean="0"/>
              <a:t>25/11/2025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FE674-06DE-44E6-8ACA-ED20D36FD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6B4763-DC29-4E4F-85AF-AB9A2C945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59F7-BEA8-43CE-9855-821415AB21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139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DE43B4-3A12-4B9D-B1A9-05CE04A11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CF4A-36A1-4C2A-9458-AD203263EEA6}" type="datetimeFigureOut">
              <a:rPr lang="en-GB" smtClean="0"/>
              <a:t>25/11/2025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E14461-506A-48FF-BA87-4CE2A0BB4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3204C-1CC8-4BBE-A187-F85512DB1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59F7-BEA8-43CE-9855-821415AB21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3079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F5F64-98B9-4FCB-B472-29E5A5F1D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B7A76-EC58-4186-AEC1-D816A712E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7136C5-2AC8-41A6-9B6B-1E08887B2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5B715-F05E-48CA-982E-D38B58AA9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CF4A-36A1-4C2A-9458-AD203263EEA6}" type="datetimeFigureOut">
              <a:rPr lang="en-GB" smtClean="0"/>
              <a:t>25/11/2025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E2265-BAFB-4D0B-83F8-858E91794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5D4F5-5276-4C0B-9F40-74F883C29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59F7-BEA8-43CE-9855-821415AB21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195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3D306-7CC2-4064-B640-3CAEF9795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8B856F-A310-4B25-A5B9-D3B176109E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9450FA-4E80-428B-A2FF-1E43C2E39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A10EE4-8680-4CED-B072-8EBDA07D3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CF4A-36A1-4C2A-9458-AD203263EEA6}" type="datetimeFigureOut">
              <a:rPr lang="en-GB" smtClean="0"/>
              <a:t>25/11/2025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AE6C5-7DD6-4FF3-BC74-3B606B639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234A76-66E5-4496-B40B-CD4FABF1A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59F7-BEA8-43CE-9855-821415AB21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718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097743-F8FA-43C7-A08E-3EDC7D165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FD467-B3B8-4A22-93D6-457A51E2B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A3E4E-16C3-4B16-BCE7-8BB8E70E81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BCF4A-36A1-4C2A-9458-AD203263EEA6}" type="datetimeFigureOut">
              <a:rPr lang="en-GB" smtClean="0"/>
              <a:t>25/11/2025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A6E14-5D89-4BF4-84AA-07D1E8F8E2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A0894-9F8E-4F45-AE66-01F7BD4475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759F7-BEA8-43CE-9855-821415AB21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9267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26.svg"/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24.svg"/><Relationship Id="rId5" Type="http://schemas.openxmlformats.org/officeDocument/2006/relationships/image" Target="../media/image18.svg"/><Relationship Id="rId15" Type="http://schemas.openxmlformats.org/officeDocument/2006/relationships/image" Target="../media/image28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22.sv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BF822B4-E544-498C-80B5-25F7D0B7E31D}"/>
              </a:ext>
            </a:extLst>
          </p:cNvPr>
          <p:cNvSpPr txBox="1"/>
          <p:nvPr/>
        </p:nvSpPr>
        <p:spPr>
          <a:xfrm>
            <a:off x="114686" y="76123"/>
            <a:ext cx="11473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 smtClean="0">
                <a:solidFill>
                  <a:schemeClr val="accent1">
                    <a:lumMod val="50000"/>
                  </a:schemeClr>
                </a:solidFill>
                <a:latin typeface="Abadi" panose="020B0604020104020204"/>
              </a:rPr>
              <a:t>Medical Same </a:t>
            </a:r>
            <a:r>
              <a:rPr lang="en-GB" sz="3000" b="1" dirty="0">
                <a:solidFill>
                  <a:schemeClr val="accent1">
                    <a:lumMod val="50000"/>
                  </a:schemeClr>
                </a:solidFill>
                <a:latin typeface="Abadi" panose="020B0604020104020204"/>
              </a:rPr>
              <a:t>Day Emergency Care </a:t>
            </a:r>
            <a:r>
              <a:rPr lang="en-GB" sz="3000" b="1" dirty="0" smtClean="0">
                <a:solidFill>
                  <a:schemeClr val="accent1">
                    <a:lumMod val="50000"/>
                  </a:schemeClr>
                </a:solidFill>
                <a:latin typeface="Abadi" panose="020B0604020104020204"/>
              </a:rPr>
              <a:t>Unit </a:t>
            </a:r>
            <a:r>
              <a:rPr lang="en-GB" sz="3000" b="1" dirty="0" smtClean="0">
                <a:solidFill>
                  <a:schemeClr val="accent1">
                    <a:lumMod val="50000"/>
                  </a:schemeClr>
                </a:solidFill>
                <a:latin typeface="Abadi" panose="020B0604020104020204"/>
              </a:rPr>
              <a:t>(</a:t>
            </a:r>
            <a:r>
              <a:rPr lang="en-GB" sz="3000" b="1" dirty="0" err="1" smtClean="0">
                <a:solidFill>
                  <a:schemeClr val="accent1">
                    <a:lumMod val="50000"/>
                  </a:schemeClr>
                </a:solidFill>
                <a:latin typeface="Abadi" panose="020B0604020104020204"/>
              </a:rPr>
              <a:t>mSDEC</a:t>
            </a:r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  <a:latin typeface="Abadi" panose="020B0604020104020204"/>
              </a:rPr>
              <a:t>) </a:t>
            </a:r>
            <a:endParaRPr lang="en-GB" sz="3600" b="1" dirty="0">
              <a:solidFill>
                <a:schemeClr val="accent1">
                  <a:lumMod val="50000"/>
                </a:schemeClr>
              </a:solidFill>
              <a:latin typeface="Abadi" panose="020B060402010402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FFB1A3-544C-49A5-BE1A-C21279554519}"/>
              </a:ext>
            </a:extLst>
          </p:cNvPr>
          <p:cNvSpPr txBox="1"/>
          <p:nvPr/>
        </p:nvSpPr>
        <p:spPr>
          <a:xfrm>
            <a:off x="1893964" y="679300"/>
            <a:ext cx="76583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atin typeface="Abadi" panose="020B0604020104020204"/>
              </a:rPr>
              <a:t>Information For Patients</a:t>
            </a:r>
            <a:endParaRPr lang="en-GB" sz="2400" b="1" dirty="0">
              <a:latin typeface="Abadi" panose="020B060402010402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AB4103-4BD7-4C80-8007-8214EDDEF0D4}"/>
              </a:ext>
            </a:extLst>
          </p:cNvPr>
          <p:cNvSpPr/>
          <p:nvPr/>
        </p:nvSpPr>
        <p:spPr>
          <a:xfrm>
            <a:off x="136651" y="1195447"/>
            <a:ext cx="119270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>
                <a:ea typeface="Tahoma" panose="020B0604030504040204" pitchFamily="34" charset="0"/>
                <a:cs typeface="Tahoma" panose="020B0604030504040204" pitchFamily="34" charset="0"/>
              </a:rPr>
              <a:t>The SDEC Unit at </a:t>
            </a:r>
            <a:r>
              <a:rPr lang="en-GB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Hull Royal Infirmary </a:t>
            </a:r>
            <a:r>
              <a:rPr lang="en-GB" sz="1200" b="1" dirty="0">
                <a:ea typeface="Tahoma" panose="020B0604030504040204" pitchFamily="34" charset="0"/>
                <a:cs typeface="Tahoma" panose="020B0604030504040204" pitchFamily="34" charset="0"/>
              </a:rPr>
              <a:t>provides </a:t>
            </a:r>
            <a:r>
              <a:rPr lang="en-GB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Same </a:t>
            </a:r>
            <a:r>
              <a:rPr lang="en-GB" sz="1200" b="1" dirty="0"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en-GB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ay </a:t>
            </a:r>
            <a:r>
              <a:rPr lang="en-GB" sz="1200" b="1" dirty="0"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GB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mergency Care for patients who can be rapidly assessed</a:t>
            </a:r>
            <a:r>
              <a:rPr lang="en-GB" sz="1200" b="1" dirty="0">
                <a:ea typeface="Tahoma" panose="020B0604030504040204" pitchFamily="34" charset="0"/>
                <a:cs typeface="Tahoma" panose="020B0604030504040204" pitchFamily="34" charset="0"/>
              </a:rPr>
              <a:t>, diagnosed, treated and able to go home on the same day without having to stay in hospital overnight. The </a:t>
            </a:r>
            <a:r>
              <a:rPr lang="en-GB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average time a patient spends in SDEC </a:t>
            </a:r>
            <a:r>
              <a:rPr lang="en-GB" sz="1200" b="1" dirty="0">
                <a:ea typeface="Tahoma" panose="020B0604030504040204" pitchFamily="34" charset="0"/>
                <a:cs typeface="Tahoma" panose="020B0604030504040204" pitchFamily="34" charset="0"/>
              </a:rPr>
              <a:t>can </a:t>
            </a:r>
            <a:r>
              <a:rPr lang="en-GB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be </a:t>
            </a:r>
            <a:r>
              <a:rPr lang="en-GB" sz="1200" b="1" dirty="0">
                <a:ea typeface="Tahoma" panose="020B0604030504040204" pitchFamily="34" charset="0"/>
                <a:cs typeface="Tahoma" panose="020B0604030504040204" pitchFamily="34" charset="0"/>
              </a:rPr>
              <a:t>a few </a:t>
            </a:r>
            <a:r>
              <a:rPr lang="en-GB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hours (typically 4-8 hours) depending on what treatment you require. Where scans or a specialist opinion is required then your wait in SDEC may be longer. The </a:t>
            </a:r>
            <a:r>
              <a:rPr lang="en-GB" sz="1200" b="1" dirty="0">
                <a:ea typeface="Tahoma" panose="020B0604030504040204" pitchFamily="34" charset="0"/>
                <a:cs typeface="Tahoma" panose="020B0604030504040204" pitchFamily="34" charset="0"/>
              </a:rPr>
              <a:t>pathway below gives </a:t>
            </a:r>
            <a:r>
              <a:rPr lang="en-GB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details </a:t>
            </a:r>
            <a:r>
              <a:rPr lang="en-GB" sz="1200" b="1" dirty="0">
                <a:ea typeface="Tahoma" panose="020B0604030504040204" pitchFamily="34" charset="0"/>
                <a:cs typeface="Tahoma" panose="020B0604030504040204" pitchFamily="34" charset="0"/>
              </a:rPr>
              <a:t>on what you can expect to happen in our SDEC unit. </a:t>
            </a:r>
            <a:endParaRPr lang="en-GB" sz="1200" b="1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1200" b="1" dirty="0">
              <a:latin typeface="Abadi" panose="020B0604020104020204" pitchFamily="34" charset="0"/>
            </a:endParaRPr>
          </a:p>
        </p:txBody>
      </p:sp>
      <p:pic>
        <p:nvPicPr>
          <p:cNvPr id="9" name="Graphic 8" descr="Hospital">
            <a:extLst>
              <a:ext uri="{FF2B5EF4-FFF2-40B4-BE49-F238E27FC236}">
                <a16:creationId xmlns:a16="http://schemas.microsoft.com/office/drawing/2014/main" id="{78FD6615-AD20-4E71-AAD0-B52ABCCF537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07508" y="1878053"/>
            <a:ext cx="782075" cy="78207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F4C63578-F140-4E4A-80AD-BE6533D302FB}"/>
              </a:ext>
            </a:extLst>
          </p:cNvPr>
          <p:cNvSpPr txBox="1"/>
          <p:nvPr/>
        </p:nvSpPr>
        <p:spPr>
          <a:xfrm>
            <a:off x="136652" y="2888909"/>
            <a:ext cx="1523788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Arrival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9C78415-E8D4-4B3E-9B73-4E38E82DB33F}"/>
              </a:ext>
            </a:extLst>
          </p:cNvPr>
          <p:cNvSpPr txBox="1"/>
          <p:nvPr/>
        </p:nvSpPr>
        <p:spPr>
          <a:xfrm>
            <a:off x="4277032" y="2937723"/>
            <a:ext cx="1592825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badi" panose="020B0604020104020204" pitchFamily="34" charset="0"/>
              </a:rPr>
              <a:t>Investigations</a:t>
            </a:r>
            <a:endParaRPr lang="en-GB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08A61BB-6948-4151-A5D1-46C7B9BCB036}"/>
              </a:ext>
            </a:extLst>
          </p:cNvPr>
          <p:cNvSpPr txBox="1"/>
          <p:nvPr/>
        </p:nvSpPr>
        <p:spPr>
          <a:xfrm>
            <a:off x="6371250" y="2937723"/>
            <a:ext cx="1523788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Review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9FFF9DD-5688-4FCC-86C8-1A230BF30B29}"/>
              </a:ext>
            </a:extLst>
          </p:cNvPr>
          <p:cNvSpPr txBox="1"/>
          <p:nvPr/>
        </p:nvSpPr>
        <p:spPr>
          <a:xfrm>
            <a:off x="2223264" y="2937723"/>
            <a:ext cx="1523788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Assessment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D0983CC-16EA-424E-A654-1FCE9EFDFE8E}"/>
              </a:ext>
            </a:extLst>
          </p:cNvPr>
          <p:cNvSpPr txBox="1"/>
          <p:nvPr/>
        </p:nvSpPr>
        <p:spPr>
          <a:xfrm>
            <a:off x="8426329" y="2627914"/>
            <a:ext cx="1523788" cy="83099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Abadi" panose="020B0604020104020204" pitchFamily="34" charset="0"/>
              </a:rPr>
              <a:t>Further </a:t>
            </a:r>
            <a:r>
              <a:rPr lang="en-GB" sz="1600" dirty="0" smtClean="0">
                <a:solidFill>
                  <a:schemeClr val="bg1"/>
                </a:solidFill>
                <a:latin typeface="Abadi" panose="020B0604020104020204" pitchFamily="34" charset="0"/>
              </a:rPr>
              <a:t>tests / and or senior </a:t>
            </a:r>
            <a:r>
              <a:rPr lang="en-GB" sz="1600" dirty="0">
                <a:solidFill>
                  <a:schemeClr val="bg1"/>
                </a:solidFill>
                <a:latin typeface="Abadi" panose="020B0604020104020204" pitchFamily="34" charset="0"/>
              </a:rPr>
              <a:t>review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3210EEB-5677-4D27-BFBB-552DF3DA75B7}"/>
              </a:ext>
            </a:extLst>
          </p:cNvPr>
          <p:cNvSpPr txBox="1"/>
          <p:nvPr/>
        </p:nvSpPr>
        <p:spPr>
          <a:xfrm>
            <a:off x="10494020" y="2937723"/>
            <a:ext cx="1523788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Home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A600D9A-C086-4C92-8E39-A336C97CAE32}"/>
              </a:ext>
            </a:extLst>
          </p:cNvPr>
          <p:cNvSpPr txBox="1"/>
          <p:nvPr/>
        </p:nvSpPr>
        <p:spPr>
          <a:xfrm>
            <a:off x="10494020" y="5220524"/>
            <a:ext cx="1523787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Admission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8E18941-B853-4E94-A59B-BBA79848EF4D}"/>
              </a:ext>
            </a:extLst>
          </p:cNvPr>
          <p:cNvSpPr txBox="1"/>
          <p:nvPr/>
        </p:nvSpPr>
        <p:spPr>
          <a:xfrm>
            <a:off x="100465" y="3485653"/>
            <a:ext cx="169435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cs typeface="Arial"/>
              </a:rPr>
              <a:t>You may have been referred to SDEC by the Emergency Department, your </a:t>
            </a:r>
            <a:r>
              <a:rPr lang="en-US" sz="1000" dirty="0" smtClean="0">
                <a:cs typeface="Arial"/>
              </a:rPr>
              <a:t>GP, Community services, </a:t>
            </a:r>
            <a:r>
              <a:rPr lang="en-US" sz="1000" dirty="0">
                <a:cs typeface="Arial"/>
              </a:rPr>
              <a:t>the ambulance service, a hospital ward, outpatient </a:t>
            </a:r>
            <a:r>
              <a:rPr lang="en-US" sz="1000" dirty="0" smtClean="0">
                <a:cs typeface="Arial"/>
              </a:rPr>
              <a:t>clinic or other </a:t>
            </a:r>
            <a:r>
              <a:rPr lang="en-US" sz="1000" dirty="0">
                <a:cs typeface="Arial"/>
              </a:rPr>
              <a:t>healthcare </a:t>
            </a:r>
            <a:r>
              <a:rPr lang="en-US" sz="1000" dirty="0" smtClean="0">
                <a:cs typeface="Arial"/>
              </a:rPr>
              <a:t>facilities.  </a:t>
            </a:r>
          </a:p>
          <a:p>
            <a:r>
              <a:rPr lang="en-GB" sz="1000" dirty="0" smtClean="0">
                <a:cs typeface="Arial"/>
              </a:rPr>
              <a:t>Please </a:t>
            </a:r>
            <a:r>
              <a:rPr lang="en-GB" sz="1000" dirty="0">
                <a:cs typeface="Arial"/>
              </a:rPr>
              <a:t>make yourself known to reception when you arrive.</a:t>
            </a:r>
            <a:endParaRPr lang="en-GB" sz="1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14C418B-A18D-4972-A4E0-47D174EC8B52}"/>
              </a:ext>
            </a:extLst>
          </p:cNvPr>
          <p:cNvSpPr txBox="1"/>
          <p:nvPr/>
        </p:nvSpPr>
        <p:spPr>
          <a:xfrm>
            <a:off x="2218810" y="3485653"/>
            <a:ext cx="161554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Arial"/>
              </a:rPr>
              <a:t>Your first assessment will be carried out by a </a:t>
            </a:r>
            <a:r>
              <a:rPr lang="en-GB" sz="1000" dirty="0" smtClean="0">
                <a:cs typeface="Arial"/>
              </a:rPr>
              <a:t>Health Care </a:t>
            </a:r>
            <a:r>
              <a:rPr lang="en-GB" sz="1000" dirty="0">
                <a:cs typeface="Arial"/>
              </a:rPr>
              <a:t>P</a:t>
            </a:r>
            <a:r>
              <a:rPr lang="en-GB" sz="1000" dirty="0" smtClean="0">
                <a:cs typeface="Arial"/>
              </a:rPr>
              <a:t>rofessional. </a:t>
            </a:r>
            <a:r>
              <a:rPr lang="en-GB" sz="1000" dirty="0">
                <a:cs typeface="Arial"/>
              </a:rPr>
              <a:t>This allows us to determine the best place for you to be seen and some of the tests/ investigations you may </a:t>
            </a:r>
            <a:r>
              <a:rPr lang="en-GB" sz="1000" dirty="0" smtClean="0">
                <a:cs typeface="Arial"/>
              </a:rPr>
              <a:t>need. </a:t>
            </a:r>
          </a:p>
          <a:p>
            <a:endParaRPr lang="en-GB" sz="1000" dirty="0" smtClean="0">
              <a:cs typeface="Arial"/>
            </a:endParaRPr>
          </a:p>
          <a:p>
            <a:endParaRPr lang="en-GB" sz="1000" dirty="0" smtClean="0">
              <a:cs typeface="Arial"/>
            </a:endParaRPr>
          </a:p>
          <a:p>
            <a:r>
              <a:rPr lang="en-GB" sz="1000" dirty="0" smtClean="0">
                <a:cs typeface="Arial"/>
              </a:rPr>
              <a:t>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46210A9-0451-4C52-9882-8F05E70ED926}"/>
              </a:ext>
            </a:extLst>
          </p:cNvPr>
          <p:cNvSpPr txBox="1"/>
          <p:nvPr/>
        </p:nvSpPr>
        <p:spPr>
          <a:xfrm>
            <a:off x="4239822" y="3516285"/>
            <a:ext cx="161554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cs typeface="Arial"/>
              </a:rPr>
              <a:t>These will depend on your condition. This </a:t>
            </a:r>
            <a:r>
              <a:rPr lang="en-GB" sz="1000" dirty="0">
                <a:cs typeface="Arial"/>
              </a:rPr>
              <a:t>could be blood pressure, blood tests, </a:t>
            </a:r>
            <a:r>
              <a:rPr lang="en-GB" sz="1000" dirty="0" smtClean="0">
                <a:cs typeface="Arial"/>
              </a:rPr>
              <a:t>ECG, X-rays </a:t>
            </a:r>
            <a:r>
              <a:rPr lang="en-GB" sz="1000" dirty="0">
                <a:cs typeface="Arial"/>
              </a:rPr>
              <a:t>or other scans. We will begin your investigations as soon as we </a:t>
            </a:r>
            <a:r>
              <a:rPr lang="en-GB" sz="1000" dirty="0" smtClean="0">
                <a:cs typeface="Arial"/>
              </a:rPr>
              <a:t>can, this will ensure any treatment you require can start in a timely manner</a:t>
            </a:r>
          </a:p>
          <a:p>
            <a:endParaRPr lang="en-GB" sz="1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A2D60C5-9815-40D9-B7A5-7AE522767AFB}"/>
              </a:ext>
            </a:extLst>
          </p:cNvPr>
          <p:cNvSpPr txBox="1"/>
          <p:nvPr/>
        </p:nvSpPr>
        <p:spPr>
          <a:xfrm>
            <a:off x="6371250" y="3516285"/>
            <a:ext cx="16155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Arial"/>
              </a:rPr>
              <a:t>A </a:t>
            </a:r>
            <a:r>
              <a:rPr lang="en-GB" sz="1000" dirty="0" smtClean="0">
                <a:cs typeface="Arial"/>
              </a:rPr>
              <a:t>Health Care </a:t>
            </a:r>
            <a:r>
              <a:rPr lang="en-GB" sz="1000" dirty="0">
                <a:cs typeface="Arial"/>
              </a:rPr>
              <a:t>P</a:t>
            </a:r>
            <a:r>
              <a:rPr lang="en-GB" sz="1000" dirty="0" smtClean="0">
                <a:cs typeface="Arial"/>
              </a:rPr>
              <a:t>rofessional </a:t>
            </a:r>
            <a:r>
              <a:rPr lang="en-GB" sz="1000" dirty="0">
                <a:cs typeface="Arial"/>
              </a:rPr>
              <a:t>will </a:t>
            </a:r>
            <a:r>
              <a:rPr lang="en-GB" sz="1000" dirty="0" smtClean="0">
                <a:cs typeface="Arial"/>
              </a:rPr>
              <a:t>provide a review and inform you of the results of our investigations and decide a treatment plan based on their findings</a:t>
            </a:r>
          </a:p>
          <a:p>
            <a:r>
              <a:rPr lang="en-GB" sz="1000" dirty="0" smtClean="0">
                <a:latin typeface="Abadi" panose="020B0604020104020204" pitchFamily="34" charset="0"/>
                <a:cs typeface="Arial"/>
              </a:rPr>
              <a:t>.</a:t>
            </a:r>
            <a:endParaRPr lang="en-GB" sz="1000" dirty="0">
              <a:latin typeface="Abadi" panose="020B0604020104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86209FA-5115-4BDB-95A9-1AF93DED2B6A}"/>
              </a:ext>
            </a:extLst>
          </p:cNvPr>
          <p:cNvSpPr txBox="1"/>
          <p:nvPr/>
        </p:nvSpPr>
        <p:spPr>
          <a:xfrm>
            <a:off x="8426329" y="3510334"/>
            <a:ext cx="1615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Arial"/>
              </a:rPr>
              <a:t>Sometimes we may need to do some more investigations and your H</a:t>
            </a:r>
            <a:r>
              <a:rPr lang="en-GB" sz="1000" dirty="0" smtClean="0">
                <a:cs typeface="Arial"/>
              </a:rPr>
              <a:t>ealth </a:t>
            </a:r>
            <a:r>
              <a:rPr lang="en-GB" sz="1000" dirty="0">
                <a:cs typeface="Arial"/>
              </a:rPr>
              <a:t>C</a:t>
            </a:r>
            <a:r>
              <a:rPr lang="en-GB" sz="1000" dirty="0" smtClean="0">
                <a:cs typeface="Arial"/>
              </a:rPr>
              <a:t>are </a:t>
            </a:r>
            <a:r>
              <a:rPr lang="en-GB" sz="1000" dirty="0">
                <a:cs typeface="Arial"/>
              </a:rPr>
              <a:t>P</a:t>
            </a:r>
            <a:r>
              <a:rPr lang="en-GB" sz="1000" dirty="0" smtClean="0">
                <a:cs typeface="Arial"/>
              </a:rPr>
              <a:t>rofessional </a:t>
            </a:r>
            <a:r>
              <a:rPr lang="en-GB" sz="1000" dirty="0">
                <a:cs typeface="Arial"/>
              </a:rPr>
              <a:t>may need advice from a specialist to help to decide the best treatment plan for you.</a:t>
            </a:r>
            <a:endParaRPr lang="en-GB" sz="10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F070509-716F-47EE-919E-00150A1E19D6}"/>
              </a:ext>
            </a:extLst>
          </p:cNvPr>
          <p:cNvSpPr txBox="1"/>
          <p:nvPr/>
        </p:nvSpPr>
        <p:spPr>
          <a:xfrm>
            <a:off x="10463196" y="3510333"/>
            <a:ext cx="16155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Arial"/>
              </a:rPr>
              <a:t>We always aim to get you home the same day with a treatment plan in </a:t>
            </a:r>
            <a:r>
              <a:rPr lang="en-GB" sz="1000" dirty="0" smtClean="0">
                <a:cs typeface="Arial"/>
              </a:rPr>
              <a:t>place.</a:t>
            </a:r>
          </a:p>
          <a:p>
            <a:r>
              <a:rPr lang="en-GB" sz="1000" b="1" dirty="0" smtClean="0"/>
              <a:t>You may be asked to return in the near future for a review/further investigations </a:t>
            </a:r>
            <a:endParaRPr lang="en-GB" sz="1000" b="1" dirty="0">
              <a:cs typeface="Arial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D4DD00E-54DB-4FB1-A804-1DA991A8A16E}"/>
              </a:ext>
            </a:extLst>
          </p:cNvPr>
          <p:cNvSpPr txBox="1"/>
          <p:nvPr/>
        </p:nvSpPr>
        <p:spPr>
          <a:xfrm>
            <a:off x="10448142" y="5669608"/>
            <a:ext cx="16155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cs typeface="Arial"/>
              </a:rPr>
              <a:t>Admission </a:t>
            </a:r>
            <a:r>
              <a:rPr lang="en-GB" sz="1000" dirty="0">
                <a:cs typeface="Arial"/>
              </a:rPr>
              <a:t>is </a:t>
            </a:r>
            <a:r>
              <a:rPr lang="en-GB" sz="1000" dirty="0" smtClean="0">
                <a:cs typeface="Arial"/>
              </a:rPr>
              <a:t>not usually </a:t>
            </a:r>
            <a:r>
              <a:rPr lang="en-GB" sz="1000" dirty="0">
                <a:cs typeface="Arial"/>
              </a:rPr>
              <a:t>required. However if you need to stay in hospital, we will find a bed for you as soon as possible.</a:t>
            </a:r>
            <a:endParaRPr lang="en-GB" sz="1000" dirty="0"/>
          </a:p>
        </p:txBody>
      </p:sp>
      <p:pic>
        <p:nvPicPr>
          <p:cNvPr id="40" name="Graphic 39" descr="Doctor">
            <a:extLst>
              <a:ext uri="{FF2B5EF4-FFF2-40B4-BE49-F238E27FC236}">
                <a16:creationId xmlns:a16="http://schemas.microsoft.com/office/drawing/2014/main" id="{ABD04368-53CE-435F-A70F-268FEBFF8DD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639282" y="1909885"/>
            <a:ext cx="691751" cy="691751"/>
          </a:xfrm>
          <a:prstGeom prst="rect">
            <a:avLst/>
          </a:prstGeom>
        </p:spPr>
      </p:pic>
      <p:pic>
        <p:nvPicPr>
          <p:cNvPr id="42" name="Graphic 41" descr="List RTL">
            <a:extLst>
              <a:ext uri="{FF2B5EF4-FFF2-40B4-BE49-F238E27FC236}">
                <a16:creationId xmlns:a16="http://schemas.microsoft.com/office/drawing/2014/main" id="{B4EB517F-A375-4137-8B62-512AE0F1355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4668115" y="1889526"/>
            <a:ext cx="691750" cy="691750"/>
          </a:xfrm>
          <a:prstGeom prst="rect">
            <a:avLst/>
          </a:prstGeom>
        </p:spPr>
      </p:pic>
      <p:pic>
        <p:nvPicPr>
          <p:cNvPr id="44" name="Graphic 43" descr="Head with gears">
            <a:extLst>
              <a:ext uri="{FF2B5EF4-FFF2-40B4-BE49-F238E27FC236}">
                <a16:creationId xmlns:a16="http://schemas.microsoft.com/office/drawing/2014/main" id="{817A430C-C3D7-4551-9D99-855930F6C4AD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6806757" y="1884494"/>
            <a:ext cx="652774" cy="652774"/>
          </a:xfrm>
          <a:prstGeom prst="rect">
            <a:avLst/>
          </a:prstGeom>
        </p:spPr>
      </p:pic>
      <p:pic>
        <p:nvPicPr>
          <p:cNvPr id="46" name="Graphic 45" descr="House">
            <a:extLst>
              <a:ext uri="{FF2B5EF4-FFF2-40B4-BE49-F238E27FC236}">
                <a16:creationId xmlns:a16="http://schemas.microsoft.com/office/drawing/2014/main" id="{E44D958B-5FAF-4D3A-B95F-63845A2BE14A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10929526" y="1909884"/>
            <a:ext cx="709921" cy="709921"/>
          </a:xfrm>
          <a:prstGeom prst="rect">
            <a:avLst/>
          </a:prstGeom>
        </p:spPr>
      </p:pic>
      <p:pic>
        <p:nvPicPr>
          <p:cNvPr id="50" name="Graphic 49" descr="Questions">
            <a:extLst>
              <a:ext uri="{FF2B5EF4-FFF2-40B4-BE49-F238E27FC236}">
                <a16:creationId xmlns:a16="http://schemas.microsoft.com/office/drawing/2014/main" id="{F7CC6F6E-4453-4E27-8A84-D20C5A8386E9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8824081" y="1884494"/>
            <a:ext cx="728283" cy="728283"/>
          </a:xfrm>
          <a:prstGeom prst="rect">
            <a:avLst/>
          </a:prstGeom>
        </p:spPr>
      </p:pic>
      <p:pic>
        <p:nvPicPr>
          <p:cNvPr id="52" name="Graphic 51" descr="Bed">
            <a:extLst>
              <a:ext uri="{FF2B5EF4-FFF2-40B4-BE49-F238E27FC236}">
                <a16:creationId xmlns:a16="http://schemas.microsoft.com/office/drawing/2014/main" id="{BA20E621-B2AA-4ADF-9BC0-A7EDE575A70A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0923503" y="4703601"/>
            <a:ext cx="664641" cy="664641"/>
          </a:xfrm>
          <a:prstGeom prst="rect">
            <a:avLst/>
          </a:prstGeom>
        </p:spPr>
      </p:pic>
      <p:sp>
        <p:nvSpPr>
          <p:cNvPr id="53" name="Arrow: Right 52">
            <a:extLst>
              <a:ext uri="{FF2B5EF4-FFF2-40B4-BE49-F238E27FC236}">
                <a16:creationId xmlns:a16="http://schemas.microsoft.com/office/drawing/2014/main" id="{41F53CF6-0CD4-484A-8AB8-8CBF43B73851}"/>
              </a:ext>
            </a:extLst>
          </p:cNvPr>
          <p:cNvSpPr/>
          <p:nvPr/>
        </p:nvSpPr>
        <p:spPr>
          <a:xfrm>
            <a:off x="1722391" y="3001240"/>
            <a:ext cx="463028" cy="305815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924DB94E-76BB-4829-A4D9-93FE6411175E}"/>
              </a:ext>
            </a:extLst>
          </p:cNvPr>
          <p:cNvSpPr/>
          <p:nvPr/>
        </p:nvSpPr>
        <p:spPr>
          <a:xfrm>
            <a:off x="3796665" y="2979042"/>
            <a:ext cx="463028" cy="305815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5" name="Arrow: Right 54">
            <a:extLst>
              <a:ext uri="{FF2B5EF4-FFF2-40B4-BE49-F238E27FC236}">
                <a16:creationId xmlns:a16="http://schemas.microsoft.com/office/drawing/2014/main" id="{DF4F55DE-3EB4-4879-A47E-43075376A832}"/>
              </a:ext>
            </a:extLst>
          </p:cNvPr>
          <p:cNvSpPr/>
          <p:nvPr/>
        </p:nvSpPr>
        <p:spPr>
          <a:xfrm>
            <a:off x="5892047" y="2989958"/>
            <a:ext cx="463028" cy="305815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8F11CC7E-6130-455C-B707-F08E8312011D}"/>
              </a:ext>
            </a:extLst>
          </p:cNvPr>
          <p:cNvSpPr/>
          <p:nvPr/>
        </p:nvSpPr>
        <p:spPr>
          <a:xfrm>
            <a:off x="7938939" y="2985952"/>
            <a:ext cx="463028" cy="305815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BBC94B8C-9B31-4FFB-8743-91506F095931}"/>
              </a:ext>
            </a:extLst>
          </p:cNvPr>
          <p:cNvSpPr/>
          <p:nvPr/>
        </p:nvSpPr>
        <p:spPr>
          <a:xfrm>
            <a:off x="10004032" y="2979042"/>
            <a:ext cx="463028" cy="305815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8" name="Arrow: Bent-Up 57">
            <a:extLst>
              <a:ext uri="{FF2B5EF4-FFF2-40B4-BE49-F238E27FC236}">
                <a16:creationId xmlns:a16="http://schemas.microsoft.com/office/drawing/2014/main" id="{1E1B7373-F975-477C-A882-E7730274E34B}"/>
              </a:ext>
            </a:extLst>
          </p:cNvPr>
          <p:cNvSpPr/>
          <p:nvPr/>
        </p:nvSpPr>
        <p:spPr>
          <a:xfrm rot="5400000">
            <a:off x="9635132" y="4747755"/>
            <a:ext cx="502809" cy="1039695"/>
          </a:xfrm>
          <a:prstGeom prst="bentUp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3E1E436-16B1-4DB9-AC14-03B1D6C423DB}"/>
              </a:ext>
            </a:extLst>
          </p:cNvPr>
          <p:cNvCxnSpPr>
            <a:cxnSpLocks/>
          </p:cNvCxnSpPr>
          <p:nvPr/>
        </p:nvCxnSpPr>
        <p:spPr>
          <a:xfrm>
            <a:off x="201478" y="1168378"/>
            <a:ext cx="11816329" cy="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0D67C906-9FF0-4C25-ADB1-532A357F70A2}"/>
              </a:ext>
            </a:extLst>
          </p:cNvPr>
          <p:cNvSpPr/>
          <p:nvPr/>
        </p:nvSpPr>
        <p:spPr>
          <a:xfrm>
            <a:off x="673758" y="5124964"/>
            <a:ext cx="8605297" cy="27699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200" b="1" dirty="0" smtClean="0">
                <a:cs typeface="Arial"/>
              </a:rPr>
              <a:t>If </a:t>
            </a:r>
            <a:r>
              <a:rPr lang="en-GB" sz="1200" b="1" dirty="0">
                <a:cs typeface="Arial"/>
              </a:rPr>
              <a:t>you require a chaperone at any point during you time in the Unit,  please make the </a:t>
            </a:r>
            <a:r>
              <a:rPr lang="en-GB" sz="1200" b="1" dirty="0" smtClean="0">
                <a:cs typeface="Arial"/>
              </a:rPr>
              <a:t>team aware </a:t>
            </a:r>
            <a:r>
              <a:rPr lang="en-GB" sz="1200" b="1" dirty="0">
                <a:cs typeface="Arial"/>
              </a:rPr>
              <a:t>so this can be provided for </a:t>
            </a:r>
            <a:r>
              <a:rPr lang="en-GB" sz="1200" b="1" dirty="0" smtClean="0">
                <a:cs typeface="Arial"/>
              </a:rPr>
              <a:t>you</a:t>
            </a:r>
            <a:endParaRPr lang="en-US" sz="1200" b="1" dirty="0" smtClean="0">
              <a:cs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239457" y="214166"/>
            <a:ext cx="1778350" cy="80648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61497" y="6171272"/>
            <a:ext cx="80958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cs typeface="Arial"/>
              </a:rPr>
              <a:t>Opening hours</a:t>
            </a:r>
            <a:endParaRPr lang="en-GB" sz="1200" b="1" dirty="0">
              <a:cs typeface="Arial"/>
            </a:endParaRPr>
          </a:p>
          <a:p>
            <a:r>
              <a:rPr lang="en-US" sz="1200" dirty="0">
                <a:cs typeface="Arial"/>
              </a:rPr>
              <a:t>Monday to Friday: </a:t>
            </a:r>
            <a:r>
              <a:rPr lang="en-GB" sz="1200" dirty="0">
                <a:cs typeface="Arial"/>
              </a:rPr>
              <a:t>08:00-01:00 (last referral into service 21:00)</a:t>
            </a:r>
          </a:p>
          <a:p>
            <a:r>
              <a:rPr lang="en-US" sz="1200" dirty="0">
                <a:cs typeface="Arial"/>
              </a:rPr>
              <a:t>Saturday, Sunday and Bank Holidays: 0800-2000 (last referral into service 16:00)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3385" y="5532221"/>
            <a:ext cx="88520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>
                <a:cs typeface="Arial"/>
              </a:rPr>
              <a:t>You may not always be seen in time order. Patients presenting with conditions that require immediate or time-sensitive intervention are prioritised to ensure optimal outcomes and reduce risk.</a:t>
            </a:r>
          </a:p>
        </p:txBody>
      </p:sp>
    </p:spTree>
    <p:extLst>
      <p:ext uri="{BB962C8B-B14F-4D97-AF65-F5344CB8AC3E}">
        <p14:creationId xmlns:p14="http://schemas.microsoft.com/office/powerpoint/2010/main" val="4083218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454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Abadi</vt:lpstr>
      <vt:lpstr>Arial</vt:lpstr>
      <vt:lpstr>Calibri</vt:lpstr>
      <vt:lpstr>Calibri Light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KIRK</dc:creator>
  <cp:lastModifiedBy>Titlow, Andrea</cp:lastModifiedBy>
  <cp:revision>21</cp:revision>
  <dcterms:created xsi:type="dcterms:W3CDTF">2022-10-10T16:20:57Z</dcterms:created>
  <dcterms:modified xsi:type="dcterms:W3CDTF">2025-11-25T13:29:46Z</dcterms:modified>
</cp:coreProperties>
</file>