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B8"/>
    <a:srgbClr val="41B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>
      <p:cViewPr varScale="1">
        <p:scale>
          <a:sx n="84" d="100"/>
          <a:sy n="84" d="100"/>
        </p:scale>
        <p:origin x="29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B75B-E3F4-4EC2-AC7B-6D0E5F1CAB51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69E8-E4BD-4263-BDFF-2D8925C98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662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B75B-E3F4-4EC2-AC7B-6D0E5F1CAB51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69E8-E4BD-4263-BDFF-2D8925C98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8861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B75B-E3F4-4EC2-AC7B-6D0E5F1CAB51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69E8-E4BD-4263-BDFF-2D8925C98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812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B75B-E3F4-4EC2-AC7B-6D0E5F1CAB51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69E8-E4BD-4263-BDFF-2D8925C98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64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B75B-E3F4-4EC2-AC7B-6D0E5F1CAB51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69E8-E4BD-4263-BDFF-2D8925C98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84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B75B-E3F4-4EC2-AC7B-6D0E5F1CAB51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69E8-E4BD-4263-BDFF-2D8925C98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06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B75B-E3F4-4EC2-AC7B-6D0E5F1CAB51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69E8-E4BD-4263-BDFF-2D8925C98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562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B75B-E3F4-4EC2-AC7B-6D0E5F1CAB51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69E8-E4BD-4263-BDFF-2D8925C98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195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B75B-E3F4-4EC2-AC7B-6D0E5F1CAB51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69E8-E4BD-4263-BDFF-2D8925C98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841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B75B-E3F4-4EC2-AC7B-6D0E5F1CAB51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69E8-E4BD-4263-BDFF-2D8925C98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870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B75B-E3F4-4EC2-AC7B-6D0E5F1CAB51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69E8-E4BD-4263-BDFF-2D8925C98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847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DB75B-E3F4-4EC2-AC7B-6D0E5F1CAB51}" type="datetimeFigureOut">
              <a:rPr lang="en-GB" smtClean="0"/>
              <a:t>19/07/2024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E69E8-E4BD-4263-BDFF-2D8925C98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092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9660" y="349037"/>
            <a:ext cx="3558886" cy="519337"/>
          </a:xfrm>
        </p:spPr>
        <p:txBody>
          <a:bodyPr lIns="0" anchor="t">
            <a:noAutofit/>
          </a:bodyPr>
          <a:lstStyle/>
          <a:p>
            <a:pPr algn="l"/>
            <a:r>
              <a:rPr lang="en-GB" sz="3600" b="1" dirty="0" smtClean="0">
                <a:solidFill>
                  <a:srgbClr val="005EB8"/>
                </a:solidFill>
                <a:latin typeface="Century Gothic" panose="020B0502020202020204" pitchFamily="34" charset="0"/>
              </a:rPr>
              <a:t>Falls Prevention</a:t>
            </a:r>
            <a:br>
              <a:rPr lang="en-GB" sz="3600" b="1" dirty="0" smtClean="0">
                <a:solidFill>
                  <a:srgbClr val="005EB8"/>
                </a:solidFill>
                <a:latin typeface="Century Gothic" panose="020B0502020202020204" pitchFamily="34" charset="0"/>
              </a:rPr>
            </a:br>
            <a:r>
              <a:rPr lang="en-GB" sz="1600" b="1" dirty="0" smtClean="0">
                <a:solidFill>
                  <a:srgbClr val="005EB8"/>
                </a:solidFill>
                <a:latin typeface="Century Gothic" panose="020B0502020202020204" pitchFamily="34" charset="0"/>
              </a:rPr>
              <a:t>Falls Prevention Team HUTH</a:t>
            </a:r>
            <a:endParaRPr lang="en-GB" sz="1600" b="1" dirty="0">
              <a:solidFill>
                <a:srgbClr val="005EB8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891" y="68274"/>
            <a:ext cx="2412109" cy="124690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9660" y="1579418"/>
            <a:ext cx="1646958" cy="8326582"/>
          </a:xfrm>
          <a:prstGeom prst="rect">
            <a:avLst/>
          </a:prstGeom>
          <a:solidFill>
            <a:srgbClr val="41B6E6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93" y="1659897"/>
            <a:ext cx="1080000" cy="1080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216" y="2814742"/>
            <a:ext cx="1080000" cy="1080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39" y="4161984"/>
            <a:ext cx="1080000" cy="1080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299" y="5776468"/>
            <a:ext cx="1080000" cy="1080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39" y="7217489"/>
            <a:ext cx="1080000" cy="1080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39" y="8658510"/>
            <a:ext cx="1080000" cy="10800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400107" y="1579418"/>
            <a:ext cx="4260466" cy="8171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b="1" dirty="0">
                <a:solidFill>
                  <a:srgbClr val="005EB8"/>
                </a:solidFill>
                <a:latin typeface="Century Gothic" panose="020B0502020202020204" pitchFamily="34" charset="0"/>
              </a:rPr>
              <a:t>Falls History: </a:t>
            </a:r>
            <a:r>
              <a:rPr lang="en-GB" dirty="0">
                <a:latin typeface="Century Gothic" panose="020B0502020202020204" pitchFamily="34" charset="0"/>
              </a:rPr>
              <a:t>Talk to staff about </a:t>
            </a:r>
            <a:r>
              <a:rPr lang="en-GB" dirty="0" smtClean="0">
                <a:latin typeface="Century Gothic" panose="020B0502020202020204" pitchFamily="34" charset="0"/>
              </a:rPr>
              <a:t>concerns around </a:t>
            </a:r>
            <a:r>
              <a:rPr lang="en-GB" dirty="0">
                <a:latin typeface="Century Gothic" panose="020B0502020202020204" pitchFamily="34" charset="0"/>
              </a:rPr>
              <a:t>Falls, my history of falls and my </a:t>
            </a:r>
            <a:r>
              <a:rPr lang="en-GB" dirty="0" smtClean="0">
                <a:latin typeface="Century Gothic" panose="020B0502020202020204" pitchFamily="34" charset="0"/>
              </a:rPr>
              <a:t>fear around </a:t>
            </a:r>
            <a:r>
              <a:rPr lang="en-GB" dirty="0">
                <a:latin typeface="Century Gothic" panose="020B0502020202020204" pitchFamily="34" charset="0"/>
              </a:rPr>
              <a:t>falling.</a:t>
            </a:r>
          </a:p>
          <a:p>
            <a:pPr>
              <a:spcAft>
                <a:spcPts val="1800"/>
              </a:spcAft>
            </a:pPr>
            <a:r>
              <a:rPr lang="en-GB" b="1" dirty="0" smtClean="0">
                <a:solidFill>
                  <a:srgbClr val="005EB8"/>
                </a:solidFill>
                <a:latin typeface="Century Gothic" panose="020B0502020202020204" pitchFamily="34" charset="0"/>
              </a:rPr>
              <a:t>Do </a:t>
            </a:r>
            <a:r>
              <a:rPr lang="en-GB" b="1" dirty="0">
                <a:solidFill>
                  <a:srgbClr val="005EB8"/>
                </a:solidFill>
                <a:latin typeface="Century Gothic" panose="020B0502020202020204" pitchFamily="34" charset="0"/>
              </a:rPr>
              <a:t>I need: </a:t>
            </a:r>
            <a:r>
              <a:rPr lang="en-GB" dirty="0">
                <a:latin typeface="Century Gothic" panose="020B0502020202020204" pitchFamily="34" charset="0"/>
              </a:rPr>
              <a:t>support with drinking</a:t>
            </a:r>
            <a:r>
              <a:rPr lang="en-GB" dirty="0">
                <a:latin typeface="+mj-lt"/>
              </a:rPr>
              <a:t>? </a:t>
            </a:r>
            <a:r>
              <a:rPr lang="en-GB" dirty="0">
                <a:latin typeface="Century Gothic" panose="020B0502020202020204" pitchFamily="34" charset="0"/>
              </a:rPr>
              <a:t>Can </a:t>
            </a:r>
            <a:r>
              <a:rPr lang="en-GB" dirty="0" smtClean="0">
                <a:latin typeface="Century Gothic" panose="020B0502020202020204" pitchFamily="34" charset="0"/>
              </a:rPr>
              <a:t>my carer </a:t>
            </a:r>
            <a:r>
              <a:rPr lang="en-GB" dirty="0">
                <a:latin typeface="Century Gothic" panose="020B0502020202020204" pitchFamily="34" charset="0"/>
              </a:rPr>
              <a:t>bring in drinks for me</a:t>
            </a:r>
            <a:r>
              <a:rPr lang="en-GB" dirty="0">
                <a:latin typeface="+mj-lt"/>
              </a:rPr>
              <a:t>?</a:t>
            </a:r>
            <a:r>
              <a:rPr lang="en-GB" dirty="0">
                <a:latin typeface="Century Gothic" panose="020B0502020202020204" pitchFamily="34" charset="0"/>
              </a:rPr>
              <a:t> Speak </a:t>
            </a:r>
            <a:r>
              <a:rPr lang="en-GB" dirty="0" smtClean="0">
                <a:latin typeface="Century Gothic" panose="020B0502020202020204" pitchFamily="34" charset="0"/>
              </a:rPr>
              <a:t>to nursing team </a:t>
            </a:r>
            <a:r>
              <a:rPr lang="en-GB" dirty="0">
                <a:latin typeface="Century Gothic" panose="020B0502020202020204" pitchFamily="34" charset="0"/>
              </a:rPr>
              <a:t>regarding fluid intake.</a:t>
            </a:r>
          </a:p>
          <a:p>
            <a:pPr>
              <a:spcAft>
                <a:spcPts val="1800"/>
              </a:spcAft>
            </a:pPr>
            <a:r>
              <a:rPr lang="en-GB" b="1" dirty="0">
                <a:solidFill>
                  <a:srgbClr val="005EB8"/>
                </a:solidFill>
                <a:latin typeface="Century Gothic" panose="020B0502020202020204" pitchFamily="34" charset="0"/>
              </a:rPr>
              <a:t>Do I need: </a:t>
            </a:r>
            <a:r>
              <a:rPr lang="en-GB" dirty="0">
                <a:latin typeface="Century Gothic" panose="020B0502020202020204" pitchFamily="34" charset="0"/>
              </a:rPr>
              <a:t>support with nutrition</a:t>
            </a:r>
            <a:r>
              <a:rPr lang="en-GB" dirty="0"/>
              <a:t>? </a:t>
            </a:r>
            <a:r>
              <a:rPr lang="en-GB" dirty="0">
                <a:latin typeface="Century Gothic" panose="020B0502020202020204" pitchFamily="34" charset="0"/>
              </a:rPr>
              <a:t>Can </a:t>
            </a:r>
            <a:r>
              <a:rPr lang="en-GB" dirty="0" smtClean="0">
                <a:latin typeface="Century Gothic" panose="020B0502020202020204" pitchFamily="34" charset="0"/>
              </a:rPr>
              <a:t>my carer </a:t>
            </a:r>
            <a:r>
              <a:rPr lang="en-GB" dirty="0">
                <a:latin typeface="Century Gothic" panose="020B0502020202020204" pitchFamily="34" charset="0"/>
              </a:rPr>
              <a:t>bring snacks</a:t>
            </a:r>
            <a:r>
              <a:rPr lang="en-GB" dirty="0"/>
              <a:t>? </a:t>
            </a:r>
            <a:r>
              <a:rPr lang="en-GB" dirty="0">
                <a:latin typeface="Century Gothic" panose="020B0502020202020204" pitchFamily="34" charset="0"/>
              </a:rPr>
              <a:t>Ask about ward </a:t>
            </a:r>
            <a:r>
              <a:rPr lang="en-GB" dirty="0" smtClean="0">
                <a:latin typeface="Century Gothic" panose="020B0502020202020204" pitchFamily="34" charset="0"/>
              </a:rPr>
              <a:t>snacks. Do </a:t>
            </a:r>
            <a:r>
              <a:rPr lang="en-GB" dirty="0">
                <a:latin typeface="Century Gothic" panose="020B0502020202020204" pitchFamily="34" charset="0"/>
              </a:rPr>
              <a:t>I have special dietary requirements </a:t>
            </a:r>
            <a:r>
              <a:rPr lang="en-GB" dirty="0" smtClean="0">
                <a:latin typeface="Century Gothic" panose="020B0502020202020204" pitchFamily="34" charset="0"/>
              </a:rPr>
              <a:t>staff need </a:t>
            </a:r>
            <a:r>
              <a:rPr lang="en-GB" dirty="0">
                <a:latin typeface="Century Gothic" panose="020B0502020202020204" pitchFamily="34" charset="0"/>
              </a:rPr>
              <a:t>to know</a:t>
            </a:r>
            <a:r>
              <a:rPr lang="en-GB" dirty="0"/>
              <a:t>?</a:t>
            </a:r>
          </a:p>
          <a:p>
            <a:pPr>
              <a:spcAft>
                <a:spcPts val="1800"/>
              </a:spcAft>
            </a:pPr>
            <a:r>
              <a:rPr lang="en-GB" b="1" dirty="0">
                <a:solidFill>
                  <a:srgbClr val="005EB8"/>
                </a:solidFill>
                <a:latin typeface="Century Gothic" panose="020B0502020202020204" pitchFamily="34" charset="0"/>
              </a:rPr>
              <a:t>Mobility: </a:t>
            </a:r>
            <a:r>
              <a:rPr lang="en-GB" dirty="0">
                <a:latin typeface="Century Gothic" panose="020B0502020202020204" pitchFamily="34" charset="0"/>
              </a:rPr>
              <a:t>Do I use a walking aid at </a:t>
            </a:r>
            <a:r>
              <a:rPr lang="en-GB" dirty="0" smtClean="0">
                <a:latin typeface="Century Gothic" panose="020B0502020202020204" pitchFamily="34" charset="0"/>
              </a:rPr>
              <a:t>home</a:t>
            </a:r>
            <a:r>
              <a:rPr lang="en-GB" dirty="0" smtClean="0">
                <a:latin typeface="+mj-lt"/>
              </a:rPr>
              <a:t>?</a:t>
            </a:r>
            <a:r>
              <a:rPr lang="en-GB" dirty="0" smtClean="0">
                <a:latin typeface="Century Gothic" panose="020B0502020202020204" pitchFamily="34" charset="0"/>
              </a:rPr>
              <a:t> Have you </a:t>
            </a:r>
            <a:r>
              <a:rPr lang="en-GB" dirty="0">
                <a:latin typeface="Century Gothic" panose="020B0502020202020204" pitchFamily="34" charset="0"/>
              </a:rPr>
              <a:t>brought it in</a:t>
            </a:r>
            <a:r>
              <a:rPr lang="en-GB" dirty="0">
                <a:latin typeface="+mj-lt"/>
              </a:rPr>
              <a:t>?</a:t>
            </a:r>
            <a:r>
              <a:rPr lang="en-GB" dirty="0">
                <a:latin typeface="Century Gothic" panose="020B0502020202020204" pitchFamily="34" charset="0"/>
              </a:rPr>
              <a:t> Can your carer bring </a:t>
            </a:r>
            <a:r>
              <a:rPr lang="en-GB" dirty="0" smtClean="0">
                <a:latin typeface="Century Gothic" panose="020B0502020202020204" pitchFamily="34" charset="0"/>
              </a:rPr>
              <a:t>it in</a:t>
            </a:r>
            <a:r>
              <a:rPr lang="en-GB" dirty="0" smtClean="0">
                <a:latin typeface="+mj-lt"/>
              </a:rPr>
              <a:t>?</a:t>
            </a:r>
            <a:r>
              <a:rPr lang="en-GB" dirty="0" smtClean="0">
                <a:latin typeface="Century Gothic" panose="020B0502020202020204" pitchFamily="34" charset="0"/>
              </a:rPr>
              <a:t> Please </a:t>
            </a:r>
            <a:r>
              <a:rPr lang="en-GB" dirty="0">
                <a:latin typeface="Century Gothic" panose="020B0502020202020204" pitchFamily="34" charset="0"/>
              </a:rPr>
              <a:t>do not use hospital furniture </a:t>
            </a:r>
            <a:r>
              <a:rPr lang="en-GB" dirty="0" smtClean="0">
                <a:latin typeface="Century Gothic" panose="020B0502020202020204" pitchFamily="34" charset="0"/>
              </a:rPr>
              <a:t>as a walking </a:t>
            </a:r>
            <a:r>
              <a:rPr lang="en-GB" dirty="0">
                <a:latin typeface="Century Gothic" panose="020B0502020202020204" pitchFamily="34" charset="0"/>
              </a:rPr>
              <a:t>aid.</a:t>
            </a:r>
          </a:p>
          <a:p>
            <a:pPr>
              <a:spcAft>
                <a:spcPts val="1800"/>
              </a:spcAft>
            </a:pPr>
            <a:r>
              <a:rPr lang="en-GB" b="1" dirty="0">
                <a:solidFill>
                  <a:srgbClr val="005EB8"/>
                </a:solidFill>
                <a:latin typeface="Century Gothic" panose="020B0502020202020204" pitchFamily="34" charset="0"/>
              </a:rPr>
              <a:t>Deconditioning: </a:t>
            </a:r>
            <a:r>
              <a:rPr lang="en-GB" dirty="0">
                <a:latin typeface="Century Gothic" panose="020B0502020202020204" pitchFamily="34" charset="0"/>
              </a:rPr>
              <a:t>We encourage all </a:t>
            </a:r>
            <a:r>
              <a:rPr lang="en-GB" dirty="0" smtClean="0">
                <a:latin typeface="Century Gothic" panose="020B0502020202020204" pitchFamily="34" charset="0"/>
              </a:rPr>
              <a:t>our patients </a:t>
            </a:r>
            <a:r>
              <a:rPr lang="en-GB" dirty="0">
                <a:latin typeface="Century Gothic" panose="020B0502020202020204" pitchFamily="34" charset="0"/>
              </a:rPr>
              <a:t>to “Get Up Get Dressed and </a:t>
            </a:r>
            <a:r>
              <a:rPr lang="en-GB" dirty="0" smtClean="0">
                <a:latin typeface="Century Gothic" panose="020B0502020202020204" pitchFamily="34" charset="0"/>
              </a:rPr>
              <a:t>Keep Moving</a:t>
            </a:r>
            <a:r>
              <a:rPr lang="en-GB" dirty="0">
                <a:latin typeface="Century Gothic" panose="020B0502020202020204" pitchFamily="34" charset="0"/>
              </a:rPr>
              <a:t>” whilst in hospital as much as </a:t>
            </a:r>
            <a:r>
              <a:rPr lang="en-GB" dirty="0" smtClean="0">
                <a:latin typeface="Century Gothic" panose="020B0502020202020204" pitchFamily="34" charset="0"/>
              </a:rPr>
              <a:t>they are </a:t>
            </a:r>
            <a:r>
              <a:rPr lang="en-GB" dirty="0">
                <a:latin typeface="Century Gothic" panose="020B0502020202020204" pitchFamily="34" charset="0"/>
              </a:rPr>
              <a:t>able.</a:t>
            </a:r>
          </a:p>
          <a:p>
            <a:pPr>
              <a:spcAft>
                <a:spcPts val="1800"/>
              </a:spcAft>
            </a:pPr>
            <a:r>
              <a:rPr lang="en-GB" b="1" dirty="0">
                <a:solidFill>
                  <a:srgbClr val="005EB8"/>
                </a:solidFill>
                <a:latin typeface="Century Gothic" panose="020B0502020202020204" pitchFamily="34" charset="0"/>
              </a:rPr>
              <a:t>Toilets: </a:t>
            </a:r>
            <a:r>
              <a:rPr lang="en-GB" dirty="0">
                <a:latin typeface="Century Gothic" panose="020B0502020202020204" pitchFamily="34" charset="0"/>
              </a:rPr>
              <a:t>Do I know were the toilet is</a:t>
            </a:r>
            <a:r>
              <a:rPr lang="en-GB" dirty="0">
                <a:latin typeface="+mj-lt"/>
              </a:rPr>
              <a:t>?</a:t>
            </a:r>
            <a:r>
              <a:rPr lang="en-GB" dirty="0">
                <a:latin typeface="Century Gothic" panose="020B0502020202020204" pitchFamily="34" charset="0"/>
              </a:rPr>
              <a:t> Do </a:t>
            </a:r>
            <a:r>
              <a:rPr lang="en-GB" dirty="0" smtClean="0">
                <a:latin typeface="Century Gothic" panose="020B0502020202020204" pitchFamily="34" charset="0"/>
              </a:rPr>
              <a:t>I need </a:t>
            </a:r>
            <a:r>
              <a:rPr lang="en-GB" dirty="0">
                <a:latin typeface="Century Gothic" panose="020B0502020202020204" pitchFamily="34" charset="0"/>
              </a:rPr>
              <a:t>help to access toilet facilities</a:t>
            </a:r>
            <a:r>
              <a:rPr lang="en-GB" dirty="0">
                <a:latin typeface="+mj-lt"/>
              </a:rPr>
              <a:t>?</a:t>
            </a:r>
            <a:r>
              <a:rPr lang="en-GB" dirty="0">
                <a:latin typeface="Century Gothic" panose="020B0502020202020204" pitchFamily="34" charset="0"/>
              </a:rPr>
              <a:t> Staff </a:t>
            </a:r>
            <a:r>
              <a:rPr lang="en-GB" dirty="0" smtClean="0">
                <a:latin typeface="Century Gothic" panose="020B0502020202020204" pitchFamily="34" charset="0"/>
              </a:rPr>
              <a:t>are happy </a:t>
            </a:r>
            <a:r>
              <a:rPr lang="en-GB" dirty="0">
                <a:latin typeface="Century Gothic" panose="020B0502020202020204" pitchFamily="34" charset="0"/>
              </a:rPr>
              <a:t>to help with access and return journey.</a:t>
            </a:r>
          </a:p>
        </p:txBody>
      </p:sp>
    </p:spTree>
    <p:extLst>
      <p:ext uri="{BB962C8B-B14F-4D97-AF65-F5344CB8AC3E}">
        <p14:creationId xmlns:p14="http://schemas.microsoft.com/office/powerpoint/2010/main" val="2378558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9660" y="363890"/>
            <a:ext cx="3558886" cy="519337"/>
          </a:xfrm>
        </p:spPr>
        <p:txBody>
          <a:bodyPr lIns="0" anchor="t">
            <a:noAutofit/>
          </a:bodyPr>
          <a:lstStyle/>
          <a:p>
            <a:pPr algn="l"/>
            <a:r>
              <a:rPr lang="en-GB" sz="3600" b="1" dirty="0" smtClean="0">
                <a:solidFill>
                  <a:srgbClr val="005EB8"/>
                </a:solidFill>
                <a:latin typeface="Century Gothic" panose="020B0502020202020204" pitchFamily="34" charset="0"/>
              </a:rPr>
              <a:t>Falls Prevention</a:t>
            </a:r>
            <a:br>
              <a:rPr lang="en-GB" sz="3600" b="1" dirty="0" smtClean="0">
                <a:solidFill>
                  <a:srgbClr val="005EB8"/>
                </a:solidFill>
                <a:latin typeface="Century Gothic" panose="020B0502020202020204" pitchFamily="34" charset="0"/>
              </a:rPr>
            </a:br>
            <a:r>
              <a:rPr lang="en-GB" sz="1600" b="1" dirty="0" smtClean="0">
                <a:solidFill>
                  <a:srgbClr val="005EB8"/>
                </a:solidFill>
                <a:latin typeface="Century Gothic" panose="020B0502020202020204" pitchFamily="34" charset="0"/>
              </a:rPr>
              <a:t>Falls Prevention Team HUTH</a:t>
            </a:r>
            <a:r>
              <a:rPr lang="en-GB" sz="3600" b="1" dirty="0" smtClean="0">
                <a:solidFill>
                  <a:srgbClr val="005EB8"/>
                </a:solidFill>
                <a:latin typeface="Century Gothic" panose="020B0502020202020204" pitchFamily="34" charset="0"/>
              </a:rPr>
              <a:t/>
            </a:r>
            <a:br>
              <a:rPr lang="en-GB" sz="3600" b="1" dirty="0" smtClean="0">
                <a:solidFill>
                  <a:srgbClr val="005EB8"/>
                </a:solidFill>
                <a:latin typeface="Century Gothic" panose="020B0502020202020204" pitchFamily="34" charset="0"/>
              </a:rPr>
            </a:br>
            <a:endParaRPr lang="en-GB" sz="3600" b="1" dirty="0">
              <a:solidFill>
                <a:srgbClr val="005EB8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464" y="259773"/>
            <a:ext cx="2412109" cy="124690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9660" y="1579418"/>
            <a:ext cx="1646958" cy="8326582"/>
          </a:xfrm>
          <a:prstGeom prst="rect">
            <a:avLst/>
          </a:prstGeom>
          <a:solidFill>
            <a:srgbClr val="41B6E6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2320096" y="1579418"/>
            <a:ext cx="4435033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0"/>
              </a:spcAft>
            </a:pPr>
            <a:r>
              <a:rPr lang="en-GB" b="1" dirty="0">
                <a:solidFill>
                  <a:srgbClr val="005EB8"/>
                </a:solidFill>
                <a:latin typeface="Century Gothic" panose="020B0502020202020204" pitchFamily="34" charset="0"/>
              </a:rPr>
              <a:t>Do I have: </a:t>
            </a:r>
            <a:r>
              <a:rPr lang="en-GB" dirty="0">
                <a:latin typeface="Century Gothic" panose="020B0502020202020204" pitchFamily="34" charset="0"/>
              </a:rPr>
              <a:t>My own well fitting footwear </a:t>
            </a:r>
            <a:r>
              <a:rPr lang="en-GB" dirty="0" smtClean="0">
                <a:latin typeface="Century Gothic" panose="020B0502020202020204" pitchFamily="34" charset="0"/>
              </a:rPr>
              <a:t>with me</a:t>
            </a:r>
            <a:r>
              <a:rPr lang="en-GB" dirty="0">
                <a:latin typeface="+mj-lt"/>
              </a:rPr>
              <a:t>?</a:t>
            </a:r>
            <a:r>
              <a:rPr lang="en-GB" dirty="0">
                <a:latin typeface="Century Gothic" panose="020B0502020202020204" pitchFamily="34" charset="0"/>
              </a:rPr>
              <a:t> Can someone bring them in for </a:t>
            </a:r>
            <a:r>
              <a:rPr lang="en-GB" dirty="0" smtClean="0">
                <a:latin typeface="Century Gothic" panose="020B0502020202020204" pitchFamily="34" charset="0"/>
              </a:rPr>
              <a:t>me</a:t>
            </a:r>
            <a:r>
              <a:rPr lang="en-GB" dirty="0" smtClean="0">
                <a:latin typeface="+mj-lt"/>
              </a:rPr>
              <a:t>?</a:t>
            </a:r>
          </a:p>
          <a:p>
            <a:pPr>
              <a:spcAft>
                <a:spcPts val="2400"/>
              </a:spcAft>
            </a:pPr>
            <a:r>
              <a:rPr lang="en-GB" b="1" dirty="0" smtClean="0">
                <a:solidFill>
                  <a:srgbClr val="005EB8"/>
                </a:solidFill>
                <a:latin typeface="Century Gothic" panose="020B0502020202020204" pitchFamily="34" charset="0"/>
              </a:rPr>
              <a:t>Do </a:t>
            </a:r>
            <a:r>
              <a:rPr lang="en-GB" b="1" dirty="0">
                <a:solidFill>
                  <a:srgbClr val="005EB8"/>
                </a:solidFill>
                <a:latin typeface="Century Gothic" panose="020B0502020202020204" pitchFamily="34" charset="0"/>
              </a:rPr>
              <a:t>I need: </a:t>
            </a:r>
            <a:r>
              <a:rPr lang="en-GB" dirty="0">
                <a:latin typeface="Century Gothic" panose="020B0502020202020204" pitchFamily="34" charset="0"/>
              </a:rPr>
              <a:t>Glasses or hearing </a:t>
            </a:r>
            <a:r>
              <a:rPr lang="en-GB" dirty="0" smtClean="0">
                <a:latin typeface="Century Gothic" panose="020B0502020202020204" pitchFamily="34" charset="0"/>
              </a:rPr>
              <a:t>aids</a:t>
            </a:r>
            <a:r>
              <a:rPr lang="en-GB" dirty="0" smtClean="0"/>
              <a:t>? </a:t>
            </a:r>
            <a:r>
              <a:rPr lang="en-GB" dirty="0" smtClean="0">
                <a:latin typeface="Century Gothic" panose="020B0502020202020204" pitchFamily="34" charset="0"/>
              </a:rPr>
              <a:t>Inform staff </a:t>
            </a:r>
            <a:r>
              <a:rPr lang="en-GB" dirty="0">
                <a:latin typeface="Century Gothic" panose="020B0502020202020204" pitchFamily="34" charset="0"/>
              </a:rPr>
              <a:t>if they are not with you. Can </a:t>
            </a:r>
            <a:r>
              <a:rPr lang="en-GB" dirty="0" smtClean="0">
                <a:latin typeface="Century Gothic" panose="020B0502020202020204" pitchFamily="34" charset="0"/>
              </a:rPr>
              <a:t>someone bring </a:t>
            </a:r>
            <a:r>
              <a:rPr lang="en-GB" dirty="0">
                <a:latin typeface="Century Gothic" panose="020B0502020202020204" pitchFamily="34" charset="0"/>
              </a:rPr>
              <a:t>them from </a:t>
            </a:r>
            <a:r>
              <a:rPr lang="en-GB" dirty="0" smtClean="0">
                <a:latin typeface="Century Gothic" panose="020B0502020202020204" pitchFamily="34" charset="0"/>
              </a:rPr>
              <a:t>home</a:t>
            </a:r>
            <a:r>
              <a:rPr lang="en-GB" dirty="0" smtClean="0"/>
              <a:t>?</a:t>
            </a:r>
          </a:p>
          <a:p>
            <a:pPr>
              <a:spcAft>
                <a:spcPts val="2400"/>
              </a:spcAft>
            </a:pPr>
            <a:r>
              <a:rPr lang="en-GB" b="1" dirty="0" smtClean="0">
                <a:solidFill>
                  <a:srgbClr val="005EB8"/>
                </a:solidFill>
                <a:latin typeface="Century Gothic" panose="020B0502020202020204" pitchFamily="34" charset="0"/>
              </a:rPr>
              <a:t>Nurse </a:t>
            </a:r>
            <a:r>
              <a:rPr lang="en-GB" b="1" dirty="0">
                <a:solidFill>
                  <a:srgbClr val="005EB8"/>
                </a:solidFill>
                <a:latin typeface="Century Gothic" panose="020B0502020202020204" pitchFamily="34" charset="0"/>
              </a:rPr>
              <a:t>Call: </a:t>
            </a:r>
            <a:r>
              <a:rPr lang="en-GB" dirty="0">
                <a:latin typeface="Century Gothic" panose="020B0502020202020204" pitchFamily="34" charset="0"/>
              </a:rPr>
              <a:t>Please press your nurse </a:t>
            </a:r>
            <a:r>
              <a:rPr lang="en-GB" smtClean="0">
                <a:latin typeface="Century Gothic" panose="020B0502020202020204" pitchFamily="34" charset="0"/>
              </a:rPr>
              <a:t>call bell/buzzer </a:t>
            </a:r>
            <a:r>
              <a:rPr lang="en-GB" dirty="0" smtClean="0">
                <a:latin typeface="Century Gothic" panose="020B0502020202020204" pitchFamily="34" charset="0"/>
              </a:rPr>
              <a:t>if you </a:t>
            </a:r>
            <a:r>
              <a:rPr lang="en-GB" dirty="0">
                <a:latin typeface="Century Gothic" panose="020B0502020202020204" pitchFamily="34" charset="0"/>
              </a:rPr>
              <a:t>need anything. Staff are happy </a:t>
            </a:r>
            <a:r>
              <a:rPr lang="en-GB" dirty="0" smtClean="0">
                <a:latin typeface="Century Gothic" panose="020B0502020202020204" pitchFamily="34" charset="0"/>
              </a:rPr>
              <a:t>to assist or </a:t>
            </a:r>
            <a:r>
              <a:rPr lang="en-GB" dirty="0">
                <a:latin typeface="Century Gothic" panose="020B0502020202020204" pitchFamily="34" charset="0"/>
              </a:rPr>
              <a:t>answer </a:t>
            </a:r>
            <a:r>
              <a:rPr lang="en-GB" dirty="0" smtClean="0">
                <a:latin typeface="Century Gothic" panose="020B0502020202020204" pitchFamily="34" charset="0"/>
              </a:rPr>
              <a:t>questions.</a:t>
            </a:r>
          </a:p>
          <a:p>
            <a:pPr>
              <a:spcAft>
                <a:spcPts val="2400"/>
              </a:spcAft>
            </a:pPr>
            <a:r>
              <a:rPr lang="en-GB" b="1" dirty="0" smtClean="0">
                <a:solidFill>
                  <a:srgbClr val="005EB8"/>
                </a:solidFill>
                <a:latin typeface="Century Gothic" panose="020B0502020202020204" pitchFamily="34" charset="0"/>
              </a:rPr>
              <a:t>Dizziness</a:t>
            </a:r>
            <a:r>
              <a:rPr lang="en-GB" b="1" dirty="0">
                <a:solidFill>
                  <a:srgbClr val="005EB8"/>
                </a:solidFill>
                <a:latin typeface="Century Gothic" panose="020B0502020202020204" pitchFamily="34" charset="0"/>
              </a:rPr>
              <a:t>: </a:t>
            </a:r>
            <a:r>
              <a:rPr lang="en-GB" dirty="0">
                <a:latin typeface="Century Gothic" panose="020B0502020202020204" pitchFamily="34" charset="0"/>
              </a:rPr>
              <a:t>Do I feel dizzy when I get </a:t>
            </a:r>
            <a:r>
              <a:rPr lang="en-GB" dirty="0" smtClean="0">
                <a:latin typeface="Century Gothic" panose="020B0502020202020204" pitchFamily="34" charset="0"/>
              </a:rPr>
              <a:t>up</a:t>
            </a:r>
            <a:r>
              <a:rPr lang="en-GB" dirty="0" smtClean="0">
                <a:latin typeface="+mj-lt"/>
              </a:rPr>
              <a:t>?</a:t>
            </a:r>
            <a:r>
              <a:rPr lang="en-GB" dirty="0" smtClean="0">
                <a:latin typeface="Century Gothic" panose="020B0502020202020204" pitchFamily="34" charset="0"/>
              </a:rPr>
              <a:t> Have I </a:t>
            </a:r>
            <a:r>
              <a:rPr lang="en-GB" dirty="0">
                <a:latin typeface="Century Gothic" panose="020B0502020202020204" pitchFamily="34" charset="0"/>
              </a:rPr>
              <a:t>informed nursing </a:t>
            </a:r>
            <a:r>
              <a:rPr lang="en-GB" dirty="0" smtClean="0">
                <a:latin typeface="Century Gothic" panose="020B0502020202020204" pitchFamily="34" charset="0"/>
              </a:rPr>
              <a:t>team</a:t>
            </a:r>
            <a:r>
              <a:rPr lang="en-GB" dirty="0" smtClean="0"/>
              <a:t>?</a:t>
            </a:r>
            <a:r>
              <a:rPr lang="en-GB" dirty="0" smtClean="0">
                <a:latin typeface="Century Gothic" panose="020B0502020202020204" pitchFamily="34" charset="0"/>
              </a:rPr>
              <a:t> Stand up/sit down slowly.</a:t>
            </a:r>
          </a:p>
          <a:p>
            <a:pPr>
              <a:spcAft>
                <a:spcPts val="2400"/>
              </a:spcAft>
            </a:pPr>
            <a:r>
              <a:rPr lang="en-GB" b="1" dirty="0" smtClean="0">
                <a:solidFill>
                  <a:srgbClr val="005EB8"/>
                </a:solidFill>
                <a:latin typeface="Century Gothic" panose="020B0502020202020204" pitchFamily="34" charset="0"/>
              </a:rPr>
              <a:t>Bed </a:t>
            </a:r>
            <a:r>
              <a:rPr lang="en-GB" b="1" dirty="0">
                <a:solidFill>
                  <a:srgbClr val="005EB8"/>
                </a:solidFill>
                <a:latin typeface="Century Gothic" panose="020B0502020202020204" pitchFamily="34" charset="0"/>
              </a:rPr>
              <a:t>Height: </a:t>
            </a:r>
            <a:r>
              <a:rPr lang="en-GB" dirty="0">
                <a:latin typeface="Century Gothic" panose="020B0502020202020204" pitchFamily="34" charset="0"/>
              </a:rPr>
              <a:t>All beds should </a:t>
            </a:r>
            <a:r>
              <a:rPr lang="en-GB" dirty="0" smtClean="0">
                <a:latin typeface="Century Gothic" panose="020B0502020202020204" pitchFamily="34" charset="0"/>
              </a:rPr>
              <a:t>allow for feet to be flat </a:t>
            </a:r>
            <a:r>
              <a:rPr lang="en-GB" dirty="0">
                <a:latin typeface="Century Gothic" panose="020B0502020202020204" pitchFamily="34" charset="0"/>
              </a:rPr>
              <a:t>on </a:t>
            </a:r>
            <a:r>
              <a:rPr lang="en-GB" dirty="0" smtClean="0">
                <a:latin typeface="Century Gothic" panose="020B0502020202020204" pitchFamily="34" charset="0"/>
              </a:rPr>
              <a:t>floor, without undue pressure </a:t>
            </a:r>
            <a:r>
              <a:rPr lang="en-GB" dirty="0">
                <a:latin typeface="Century Gothic" panose="020B0502020202020204" pitchFamily="34" charset="0"/>
              </a:rPr>
              <a:t>on back of </a:t>
            </a:r>
            <a:r>
              <a:rPr lang="en-GB" dirty="0" smtClean="0">
                <a:latin typeface="Century Gothic" panose="020B0502020202020204" pitchFamily="34" charset="0"/>
              </a:rPr>
              <a:t>knees</a:t>
            </a:r>
            <a:r>
              <a:rPr lang="en-GB" dirty="0">
                <a:latin typeface="Century Gothic" panose="020B0502020202020204" pitchFamily="34" charset="0"/>
              </a:rPr>
              <a:t> </a:t>
            </a:r>
            <a:r>
              <a:rPr lang="en-GB" dirty="0" smtClean="0">
                <a:latin typeface="Century Gothic" panose="020B0502020202020204" pitchFamily="34" charset="0"/>
              </a:rPr>
              <a:t>(Popliteal height)</a:t>
            </a:r>
          </a:p>
          <a:p>
            <a:pPr>
              <a:spcAft>
                <a:spcPts val="2400"/>
              </a:spcAft>
            </a:pPr>
            <a:r>
              <a:rPr lang="en-GB" b="1" dirty="0" smtClean="0">
                <a:solidFill>
                  <a:srgbClr val="005EB8"/>
                </a:solidFill>
                <a:latin typeface="Century Gothic" panose="020B0502020202020204" pitchFamily="34" charset="0"/>
              </a:rPr>
              <a:t>Bed </a:t>
            </a:r>
            <a:r>
              <a:rPr lang="en-GB" b="1" dirty="0">
                <a:solidFill>
                  <a:srgbClr val="005EB8"/>
                </a:solidFill>
                <a:latin typeface="Century Gothic" panose="020B0502020202020204" pitchFamily="34" charset="0"/>
              </a:rPr>
              <a:t>Rails: </a:t>
            </a:r>
            <a:r>
              <a:rPr lang="en-GB" dirty="0">
                <a:latin typeface="Century Gothic" panose="020B0502020202020204" pitchFamily="34" charset="0"/>
              </a:rPr>
              <a:t>Bed rails, also known </a:t>
            </a:r>
            <a:r>
              <a:rPr lang="en-GB" dirty="0" smtClean="0">
                <a:latin typeface="Century Gothic" panose="020B0502020202020204" pitchFamily="34" charset="0"/>
              </a:rPr>
              <a:t>as side rails or </a:t>
            </a:r>
            <a:r>
              <a:rPr lang="en-GB" dirty="0">
                <a:latin typeface="Century Gothic" panose="020B0502020202020204" pitchFamily="34" charset="0"/>
              </a:rPr>
              <a:t>cot sides, are widely used to reduce </a:t>
            </a:r>
            <a:r>
              <a:rPr lang="en-GB" dirty="0" smtClean="0">
                <a:latin typeface="Century Gothic" panose="020B0502020202020204" pitchFamily="34" charset="0"/>
              </a:rPr>
              <a:t>the risk of falls</a:t>
            </a:r>
            <a:r>
              <a:rPr lang="en-GB" dirty="0">
                <a:latin typeface="Century Gothic" panose="020B0502020202020204" pitchFamily="34" charset="0"/>
              </a:rPr>
              <a:t>. Although not suitable </a:t>
            </a:r>
            <a:r>
              <a:rPr lang="en-GB" dirty="0" smtClean="0">
                <a:latin typeface="Century Gothic" panose="020B0502020202020204" pitchFamily="34" charset="0"/>
              </a:rPr>
              <a:t>for everyone</a:t>
            </a:r>
            <a:r>
              <a:rPr lang="en-GB" dirty="0">
                <a:latin typeface="Century Gothic" panose="020B0502020202020204" pitchFamily="34" charset="0"/>
              </a:rPr>
              <a:t>, </a:t>
            </a:r>
            <a:r>
              <a:rPr lang="en-GB" dirty="0" smtClean="0">
                <a:latin typeface="Century Gothic" panose="020B0502020202020204" pitchFamily="34" charset="0"/>
              </a:rPr>
              <a:t>they can </a:t>
            </a:r>
            <a:r>
              <a:rPr lang="en-GB" dirty="0">
                <a:latin typeface="Century Gothic" panose="020B0502020202020204" pitchFamily="34" charset="0"/>
              </a:rPr>
              <a:t>be very effective </a:t>
            </a:r>
            <a:r>
              <a:rPr lang="en-GB" dirty="0" smtClean="0">
                <a:latin typeface="Century Gothic" panose="020B0502020202020204" pitchFamily="34" charset="0"/>
              </a:rPr>
              <a:t>when used for right bed</a:t>
            </a:r>
            <a:r>
              <a:rPr lang="en-GB" dirty="0">
                <a:latin typeface="Century Gothic" panose="020B0502020202020204" pitchFamily="34" charset="0"/>
              </a:rPr>
              <a:t>, </a:t>
            </a:r>
            <a:r>
              <a:rPr lang="en-GB" dirty="0" smtClean="0">
                <a:latin typeface="Century Gothic" panose="020B0502020202020204" pitchFamily="34" charset="0"/>
              </a:rPr>
              <a:t>right </a:t>
            </a:r>
            <a:r>
              <a:rPr lang="en-GB" dirty="0">
                <a:latin typeface="Century Gothic" panose="020B0502020202020204" pitchFamily="34" charset="0"/>
              </a:rPr>
              <a:t>way</a:t>
            </a:r>
            <a:r>
              <a:rPr lang="en-GB" dirty="0" smtClean="0">
                <a:latin typeface="Century Gothic" panose="020B0502020202020204" pitchFamily="34" charset="0"/>
              </a:rPr>
              <a:t>, </a:t>
            </a:r>
            <a:r>
              <a:rPr lang="en-GB" dirty="0">
                <a:latin typeface="Century Gothic" panose="020B0502020202020204" pitchFamily="34" charset="0"/>
              </a:rPr>
              <a:t>right person.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39" y="1595874"/>
            <a:ext cx="1080000" cy="1080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39" y="2698620"/>
            <a:ext cx="1080000" cy="1080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64" y="4036365"/>
            <a:ext cx="1080000" cy="10800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39" y="5301050"/>
            <a:ext cx="1080000" cy="10800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64" y="6565735"/>
            <a:ext cx="1080000" cy="10800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8054432"/>
            <a:ext cx="1314449" cy="1283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347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</TotalTime>
  <Words>347</Words>
  <Application>Microsoft Office PowerPoint</Application>
  <PresentationFormat>A4 Paper (210x297 mm)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Century Gothic</vt:lpstr>
      <vt:lpstr>Office Theme</vt:lpstr>
      <vt:lpstr>Falls Prevention Falls Prevention Team HUTH</vt:lpstr>
      <vt:lpstr>Falls Prevention Falls Prevention Team HUTH </vt:lpstr>
    </vt:vector>
  </TitlesOfParts>
  <Company>Hull Teaching Hospitals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Falls Prevention</dc:title>
  <dc:creator>Graby, Matthew</dc:creator>
  <cp:lastModifiedBy>MOWER, Alison (HULL UNIVERSITY TEACHING HOSPITALS NHS TRUST)</cp:lastModifiedBy>
  <cp:revision>11</cp:revision>
  <cp:lastPrinted>2024-06-25T11:41:18Z</cp:lastPrinted>
  <dcterms:created xsi:type="dcterms:W3CDTF">2024-05-10T08:32:08Z</dcterms:created>
  <dcterms:modified xsi:type="dcterms:W3CDTF">2024-07-19T08:26:14Z</dcterms:modified>
</cp:coreProperties>
</file>