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0" r:id="rId3"/>
    <p:sldId id="258" r:id="rId4"/>
    <p:sldId id="273" r:id="rId5"/>
    <p:sldId id="270" r:id="rId6"/>
    <p:sldId id="271" r:id="rId7"/>
    <p:sldId id="261" r:id="rId8"/>
    <p:sldId id="272" r:id="rId9"/>
    <p:sldId id="262" r:id="rId10"/>
    <p:sldId id="263" r:id="rId11"/>
  </p:sldIdLst>
  <p:sldSz cx="9144000" cy="6858000" type="screen4x3"/>
  <p:notesSz cx="6797675" cy="99266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9CF1AB2-1976-4502-BF36-3FF5EA218861}" styleName="Medium Style 4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1">
              <a:tint val="20000"/>
            </a:schemeClr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 horzBarState="maximized">
    <p:restoredLeft sz="16013" autoAdjust="0"/>
    <p:restoredTop sz="94660"/>
  </p:normalViewPr>
  <p:slideViewPr>
    <p:cSldViewPr>
      <p:cViewPr>
        <p:scale>
          <a:sx n="106" d="100"/>
          <a:sy n="106" d="100"/>
        </p:scale>
        <p:origin x="-2868" y="-54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Expenditure</c:v>
                </c:pt>
              </c:strCache>
            </c:strRef>
          </c:tx>
          <c:dLbls>
            <c:dLbl>
              <c:idx val="3"/>
              <c:layout>
                <c:manualLayout>
                  <c:x val="4.8423799847599695E-2"/>
                  <c:y val="8.4288139763779524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Sheet1!$A$2:$A$7</c:f>
              <c:strCache>
                <c:ptCount val="6"/>
                <c:pt idx="0">
                  <c:v>NHS England: £157m</c:v>
                </c:pt>
                <c:pt idx="1">
                  <c:v>Hull CCG: £175m</c:v>
                </c:pt>
                <c:pt idx="2">
                  <c:v>East Riding CCG: £123m</c:v>
                </c:pt>
                <c:pt idx="3">
                  <c:v>Other CCG: £24m</c:v>
                </c:pt>
                <c:pt idx="4">
                  <c:v>Education &amp; Training: £26m</c:v>
                </c:pt>
                <c:pt idx="5">
                  <c:v>Other: £22m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157</c:v>
                </c:pt>
                <c:pt idx="1">
                  <c:v>175</c:v>
                </c:pt>
                <c:pt idx="2">
                  <c:v>123</c:v>
                </c:pt>
                <c:pt idx="3">
                  <c:v>24</c:v>
                </c:pt>
                <c:pt idx="4">
                  <c:v>26</c:v>
                </c:pt>
                <c:pt idx="5">
                  <c:v>22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Column1</c:v>
                </c:pt>
              </c:strCache>
            </c:strRef>
          </c:tx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Sheet1!$A$2:$A$7</c:f>
              <c:strCache>
                <c:ptCount val="6"/>
                <c:pt idx="0">
                  <c:v>NHS England: £157m</c:v>
                </c:pt>
                <c:pt idx="1">
                  <c:v>Hull CCG: £175m</c:v>
                </c:pt>
                <c:pt idx="2">
                  <c:v>East Riding CCG: £123m</c:v>
                </c:pt>
                <c:pt idx="3">
                  <c:v>Other CCG: £24m</c:v>
                </c:pt>
                <c:pt idx="4">
                  <c:v>Education &amp; Training: £26m</c:v>
                </c:pt>
                <c:pt idx="5">
                  <c:v>Other: £22m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  <c:pt idx="5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5511339719909728"/>
          <c:y val="0.21431840551181103"/>
          <c:w val="0.44386576484433043"/>
          <c:h val="0.57761318897637792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GB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tx>
            <c:strRef>
              <c:f>Sheet1!$B$1</c:f>
              <c:strCache>
                <c:ptCount val="1"/>
                <c:pt idx="0">
                  <c:v>Expenditure</c:v>
                </c:pt>
              </c:strCache>
            </c:strRef>
          </c:tx>
          <c:dLbls>
            <c:dLbl>
              <c:idx val="2"/>
              <c:layout>
                <c:manualLayout>
                  <c:x val="5.4553975107950216E-2"/>
                  <c:y val="6.3534202755905517E-2"/>
                </c:manualLayout>
              </c:layout>
              <c:showLegendKey val="0"/>
              <c:showVal val="0"/>
              <c:showCatName val="0"/>
              <c:showSerName val="0"/>
              <c:showPercent val="1"/>
              <c:showBubbleSize val="0"/>
            </c:dLbl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Sheet1!$A$2:$A$6</c:f>
              <c:strCache>
                <c:ptCount val="5"/>
                <c:pt idx="0">
                  <c:v>Pay: £305m</c:v>
                </c:pt>
                <c:pt idx="1">
                  <c:v>Clinical supplies and services: £117m</c:v>
                </c:pt>
                <c:pt idx="2">
                  <c:v>Other supplies and services: £15m</c:v>
                </c:pt>
                <c:pt idx="3">
                  <c:v>Premises &amp; Establishment: £28m</c:v>
                </c:pt>
                <c:pt idx="4">
                  <c:v>Other: £47m</c:v>
                </c:pt>
              </c:strCache>
            </c:strRef>
          </c:cat>
          <c:val>
            <c:numRef>
              <c:f>Sheet1!$B$2:$B$6</c:f>
              <c:numCache>
                <c:formatCode>General</c:formatCode>
                <c:ptCount val="5"/>
                <c:pt idx="0">
                  <c:v>305</c:v>
                </c:pt>
                <c:pt idx="1">
                  <c:v>117</c:v>
                </c:pt>
                <c:pt idx="2">
                  <c:v>15</c:v>
                </c:pt>
                <c:pt idx="3">
                  <c:v>28</c:v>
                </c:pt>
                <c:pt idx="4">
                  <c:v>47</c:v>
                </c:pt>
              </c:numCache>
            </c:numRef>
          </c:val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Column1</c:v>
                </c:pt>
              </c:strCache>
            </c:strRef>
          </c:tx>
          <c:dLbls>
            <c:showLegendKey val="0"/>
            <c:showVal val="0"/>
            <c:showCatName val="0"/>
            <c:showSerName val="0"/>
            <c:showPercent val="1"/>
            <c:showBubbleSize val="0"/>
            <c:showLeaderLines val="1"/>
          </c:dLbls>
          <c:cat>
            <c:strRef>
              <c:f>Sheet1!$A$2:$A$6</c:f>
              <c:strCache>
                <c:ptCount val="5"/>
                <c:pt idx="0">
                  <c:v>Pay: £305m</c:v>
                </c:pt>
                <c:pt idx="1">
                  <c:v>Clinical supplies and services: £117m</c:v>
                </c:pt>
                <c:pt idx="2">
                  <c:v>Other supplies and services: £15m</c:v>
                </c:pt>
                <c:pt idx="3">
                  <c:v>Premises &amp; Establishment: £28m</c:v>
                </c:pt>
                <c:pt idx="4">
                  <c:v>Other: £47m</c:v>
                </c:pt>
              </c:strCache>
            </c:strRef>
          </c:cat>
          <c:val>
            <c:numRef>
              <c:f>Sheet1!$C$2:$C$6</c:f>
              <c:numCache>
                <c:formatCode>General</c:formatCode>
                <c:ptCount val="5"/>
                <c:pt idx="0">
                  <c:v>0</c:v>
                </c:pt>
                <c:pt idx="1">
                  <c:v>0</c:v>
                </c:pt>
                <c:pt idx="2">
                  <c:v>0</c:v>
                </c:pt>
                <c:pt idx="3">
                  <c:v>0</c:v>
                </c:pt>
                <c:pt idx="4">
                  <c:v>0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</c:plotArea>
    <c:legend>
      <c:legendPos val="r"/>
      <c:layout>
        <c:manualLayout>
          <c:xMode val="edge"/>
          <c:yMode val="edge"/>
          <c:x val="0.5511339719909728"/>
          <c:y val="0.21431840551181103"/>
          <c:w val="0.44386576484433043"/>
          <c:h val="0.57761318897637792"/>
        </c:manualLayout>
      </c:layout>
      <c:overlay val="0"/>
      <c:txPr>
        <a:bodyPr/>
        <a:lstStyle/>
        <a:p>
          <a:pPr>
            <a:defRPr sz="1400"/>
          </a:pPr>
          <a:endParaRPr lang="en-US"/>
        </a:p>
      </c:txPr>
    </c:legend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C76DDE3-0D39-4DF8-8C7B-1B2147D85399}" type="datetimeFigureOut">
              <a:rPr lang="en-US"/>
              <a:pPr>
                <a:defRPr/>
              </a:pPr>
              <a:t>9/23/2015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A0F901D-C8F9-4FC9-9443-CC9D4E82D934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47BA30A-0E8D-45C8-884B-8A91359A3A56}" type="datetimeFigureOut">
              <a:rPr lang="en-US"/>
              <a:pPr>
                <a:defRPr/>
              </a:pPr>
              <a:t>9/23/2015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83C26F0-6636-45D6-BCBD-2F8EB2F3ABB0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B68CE2B-5486-4D0D-B3B4-C4CC45087277}" type="datetimeFigureOut">
              <a:rPr lang="en-US"/>
              <a:pPr>
                <a:defRPr/>
              </a:pPr>
              <a:t>9/23/2015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AD11384-A907-424F-890D-4E6A31A2A8BF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C092C40-FE11-494F-B7B5-2B88CED4D2DD}" type="datetimeFigureOut">
              <a:rPr lang="en-US"/>
              <a:pPr>
                <a:defRPr/>
              </a:pPr>
              <a:t>9/23/2015</a:t>
            </a:fld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84C25A-CCD2-499D-9296-16469AF98D6E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B2F800-3F3B-4DD2-B4C4-5A3776B9524B}" type="datetimeFigureOut">
              <a:rPr lang="en-US"/>
              <a:pPr>
                <a:defRPr/>
              </a:pPr>
              <a:t>9/23/2015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E83A360-8C99-4552-9728-A90719FD7859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0B58889-CFB1-4C3D-A2FC-97E3ABD1A8AE}" type="datetimeFigureOut">
              <a:rPr lang="en-US"/>
              <a:pPr>
                <a:defRPr/>
              </a:pPr>
              <a:t>9/23/2015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3AFD8E-BDBA-497C-9950-5A5EEF403D9A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3C0F3D6-D8F0-4661-8E3C-CE5425127C41}" type="datetimeFigureOut">
              <a:rPr lang="en-US"/>
              <a:pPr>
                <a:defRPr/>
              </a:pPr>
              <a:t>9/23/2015</a:t>
            </a:fld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B90079-ACB0-48C4-A2CC-49C2C9F703A3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243CEB-4013-4381-B382-5FD93A524E19}" type="datetimeFigureOut">
              <a:rPr lang="en-US"/>
              <a:pPr>
                <a:defRPr/>
              </a:pPr>
              <a:t>9/23/2015</a:t>
            </a:fld>
            <a:endParaRPr lang="en-GB" dirty="0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2C84EF-9B3C-4922-8417-59E5CF39DF98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1E1973-3F77-4BDF-A1E2-605137597FA5}" type="datetimeFigureOut">
              <a:rPr lang="en-US"/>
              <a:pPr>
                <a:defRPr/>
              </a:pPr>
              <a:t>9/23/2015</a:t>
            </a:fld>
            <a:endParaRPr lang="en-GB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B8B7D00-813D-4BFF-A3E7-7B29980D3509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F84D91C-0DFE-4239-93D6-A18C405DC31E}" type="datetimeFigureOut">
              <a:rPr lang="en-US"/>
              <a:pPr>
                <a:defRPr/>
              </a:pPr>
              <a:t>9/23/2015</a:t>
            </a:fld>
            <a:endParaRPr lang="en-GB" dirty="0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E70BEC8-F93A-4FB8-BA0D-6F1BE3713160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AB4EA19-A13C-4A22-B953-EA930C4F0A59}" type="datetimeFigureOut">
              <a:rPr lang="en-US"/>
              <a:pPr>
                <a:defRPr/>
              </a:pPr>
              <a:t>9/23/2015</a:t>
            </a:fld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A59D73-897E-42D6-A9B3-F2D2A8F5A780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GB" noProof="0" dirty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BA288C4-1D50-40FF-86C2-A12E80F98FFA}" type="datetimeFigureOut">
              <a:rPr lang="en-US"/>
              <a:pPr>
                <a:defRPr/>
              </a:pPr>
              <a:t>9/23/2015</a:t>
            </a:fld>
            <a:endParaRPr lang="en-GB" dirty="0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CD3EFF-B680-43BD-A75F-16D30E387189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  <a:endParaRPr lang="en-GB" altLang="en-US" smtClean="0"/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  <a:endParaRPr lang="en-GB" alt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F1FE0AC5-9AB4-4322-90EC-F5F6F69CC623}" type="datetimeFigureOut">
              <a:rPr lang="en-US"/>
              <a:pPr>
                <a:defRPr/>
              </a:pPr>
              <a:t>9/23/2015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29D83263-9DEF-4F94-A529-F1B039FD89E1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0" r:id="rId1"/>
    <p:sldLayoutId id="2147483659" r:id="rId2"/>
    <p:sldLayoutId id="2147483658" r:id="rId3"/>
    <p:sldLayoutId id="2147483657" r:id="rId4"/>
    <p:sldLayoutId id="2147483656" r:id="rId5"/>
    <p:sldLayoutId id="2147483655" r:id="rId6"/>
    <p:sldLayoutId id="2147483654" r:id="rId7"/>
    <p:sldLayoutId id="2147483653" r:id="rId8"/>
    <p:sldLayoutId id="2147483652" r:id="rId9"/>
    <p:sldLayoutId id="2147483651" r:id="rId10"/>
    <p:sldLayoutId id="2147483650" r:id="rId11"/>
    <p:sldLayoutId id="2147483649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6"/>
          <p:cNvSpPr>
            <a:spLocks noGrp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GB" altLang="en-US" sz="2400" b="1" smtClean="0"/>
              <a:t>HULL AND EAST YORKSHIRE HOSPITALS TRUST</a:t>
            </a:r>
            <a:br>
              <a:rPr lang="en-GB" altLang="en-US" sz="2400" b="1" smtClean="0"/>
            </a:br>
            <a:endParaRPr lang="en-GB" altLang="en-US" sz="2400" b="1" smtClean="0"/>
          </a:p>
        </p:txBody>
      </p:sp>
      <p:sp>
        <p:nvSpPr>
          <p:cNvPr id="14339" name="Rectangle 7"/>
          <p:cNvSpPr>
            <a:spLocks noGrp="1"/>
          </p:cNvSpPr>
          <p:nvPr>
            <p:ph type="body" idx="4294967295"/>
          </p:nvPr>
        </p:nvSpPr>
        <p:spPr>
          <a:xfrm>
            <a:off x="457200" y="1600200"/>
            <a:ext cx="8229600" cy="3557588"/>
          </a:xfrm>
        </p:spPr>
        <p:txBody>
          <a:bodyPr/>
          <a:lstStyle/>
          <a:p>
            <a:pPr algn="ctr">
              <a:lnSpc>
                <a:spcPct val="80000"/>
              </a:lnSpc>
              <a:buFont typeface="Arial" charset="0"/>
              <a:buNone/>
            </a:pPr>
            <a:r>
              <a:rPr lang="en-GB" altLang="en-US" sz="2000" b="1" dirty="0" smtClean="0"/>
              <a:t>ANNUAL GENERAL MEETING</a:t>
            </a:r>
          </a:p>
          <a:p>
            <a:pPr algn="ctr">
              <a:lnSpc>
                <a:spcPct val="80000"/>
              </a:lnSpc>
              <a:buFont typeface="Arial" charset="0"/>
              <a:buNone/>
            </a:pPr>
            <a:endParaRPr lang="en-GB" altLang="en-US" sz="2000" b="1" dirty="0" smtClean="0"/>
          </a:p>
          <a:p>
            <a:pPr algn="ctr">
              <a:lnSpc>
                <a:spcPct val="80000"/>
              </a:lnSpc>
              <a:buFont typeface="Arial" charset="0"/>
              <a:buNone/>
            </a:pPr>
            <a:r>
              <a:rPr lang="en-GB" altLang="en-US" sz="2000" b="1" dirty="0" smtClean="0"/>
              <a:t>SEPTEMBER 2015</a:t>
            </a:r>
          </a:p>
          <a:p>
            <a:pPr algn="ctr">
              <a:lnSpc>
                <a:spcPct val="80000"/>
              </a:lnSpc>
              <a:buFont typeface="Arial" charset="0"/>
              <a:buNone/>
            </a:pPr>
            <a:endParaRPr lang="en-GB" altLang="en-US" sz="2000" b="1" dirty="0" smtClean="0"/>
          </a:p>
          <a:p>
            <a:pPr algn="ctr">
              <a:lnSpc>
                <a:spcPct val="80000"/>
              </a:lnSpc>
              <a:buFont typeface="Arial" charset="0"/>
              <a:buNone/>
            </a:pPr>
            <a:r>
              <a:rPr lang="en-GB" altLang="en-US" sz="2000" b="1" dirty="0" smtClean="0"/>
              <a:t>ANNUAL ACCOUNTS 2014/15</a:t>
            </a:r>
          </a:p>
          <a:p>
            <a:pPr algn="ctr">
              <a:lnSpc>
                <a:spcPct val="80000"/>
              </a:lnSpc>
              <a:buFont typeface="Arial" charset="0"/>
              <a:buNone/>
            </a:pPr>
            <a:endParaRPr lang="en-GB" altLang="en-US" sz="2000" b="1" dirty="0" smtClean="0"/>
          </a:p>
          <a:p>
            <a:pPr algn="ctr">
              <a:lnSpc>
                <a:spcPct val="80000"/>
              </a:lnSpc>
              <a:buFont typeface="Arial" charset="0"/>
              <a:buNone/>
            </a:pPr>
            <a:endParaRPr lang="en-GB" altLang="en-US" sz="2000" b="1" dirty="0" smtClean="0"/>
          </a:p>
          <a:p>
            <a:pPr algn="ctr">
              <a:lnSpc>
                <a:spcPct val="80000"/>
              </a:lnSpc>
              <a:buFont typeface="Arial" charset="0"/>
              <a:buNone/>
            </a:pPr>
            <a:endParaRPr lang="en-GB" altLang="en-US" sz="2000" b="1" dirty="0" smtClean="0"/>
          </a:p>
          <a:p>
            <a:pPr algn="ctr">
              <a:lnSpc>
                <a:spcPct val="80000"/>
              </a:lnSpc>
              <a:buFont typeface="Arial" charset="0"/>
              <a:buNone/>
            </a:pPr>
            <a:endParaRPr lang="en-GB" altLang="en-US" sz="1800" b="1" dirty="0" smtClean="0"/>
          </a:p>
          <a:p>
            <a:pPr algn="ctr">
              <a:lnSpc>
                <a:spcPct val="80000"/>
              </a:lnSpc>
              <a:buFont typeface="Arial" charset="0"/>
              <a:buNone/>
            </a:pPr>
            <a:r>
              <a:rPr lang="en-GB" altLang="en-US" sz="1800" b="1" dirty="0" smtClean="0"/>
              <a:t>  					         Lee Bond</a:t>
            </a:r>
            <a:endParaRPr lang="en-GB" altLang="en-US" sz="1600" b="1" dirty="0" smtClean="0"/>
          </a:p>
          <a:p>
            <a:pPr algn="ctr">
              <a:lnSpc>
                <a:spcPct val="80000"/>
              </a:lnSpc>
              <a:buFont typeface="Arial" charset="0"/>
              <a:buNone/>
            </a:pPr>
            <a:r>
              <a:rPr lang="en-GB" altLang="en-US" sz="1800" b="1" dirty="0" smtClean="0"/>
              <a:t>                    					  Chief Financial Officer</a:t>
            </a:r>
          </a:p>
          <a:p>
            <a:pPr algn="r">
              <a:lnSpc>
                <a:spcPct val="80000"/>
              </a:lnSpc>
              <a:buFont typeface="Arial" charset="0"/>
              <a:buNone/>
            </a:pPr>
            <a:endParaRPr lang="en-GB" altLang="en-US" sz="16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29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2400" b="1" dirty="0" smtClean="0"/>
              <a:t>IN SUMMARY</a:t>
            </a:r>
          </a:p>
        </p:txBody>
      </p:sp>
      <p:sp>
        <p:nvSpPr>
          <p:cNvPr id="22530" name="Rectangle 3"/>
          <p:cNvSpPr>
            <a:spLocks noGrp="1"/>
          </p:cNvSpPr>
          <p:nvPr>
            <p:ph type="body" idx="1"/>
          </p:nvPr>
        </p:nvSpPr>
        <p:spPr>
          <a:xfrm>
            <a:off x="395536" y="1196752"/>
            <a:ext cx="8229600" cy="4968552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GB" altLang="en-US" sz="1700" dirty="0" smtClean="0"/>
              <a:t>Historically we have delivered within the financial constraints we face but 2015/16 marks a stepped change in the size of the challenge being faced. This challenge is not likely to get easier over the next 5 years</a:t>
            </a:r>
          </a:p>
          <a:p>
            <a:pPr>
              <a:lnSpc>
                <a:spcPct val="90000"/>
              </a:lnSpc>
              <a:buFont typeface="Arial" charset="0"/>
              <a:buNone/>
            </a:pPr>
            <a:endParaRPr lang="en-GB" altLang="en-US" sz="1700" dirty="0" smtClean="0"/>
          </a:p>
          <a:p>
            <a:pPr>
              <a:lnSpc>
                <a:spcPct val="90000"/>
              </a:lnSpc>
            </a:pPr>
            <a:r>
              <a:rPr lang="en-GB" altLang="en-US" sz="1700" b="1" dirty="0" smtClean="0"/>
              <a:t>Sound financial management is a prerequisite for future success</a:t>
            </a:r>
            <a:r>
              <a:rPr lang="en-GB" altLang="en-US" sz="1700" dirty="0" smtClean="0"/>
              <a:t>. </a:t>
            </a:r>
          </a:p>
          <a:p>
            <a:pPr>
              <a:lnSpc>
                <a:spcPct val="90000"/>
              </a:lnSpc>
            </a:pPr>
            <a:endParaRPr lang="en-GB" sz="1700" dirty="0" smtClean="0"/>
          </a:p>
          <a:p>
            <a:pPr>
              <a:lnSpc>
                <a:spcPct val="90000"/>
              </a:lnSpc>
            </a:pPr>
            <a:r>
              <a:rPr lang="en-GB" sz="1700" dirty="0" smtClean="0"/>
              <a:t>Our </a:t>
            </a:r>
            <a:r>
              <a:rPr lang="en-GB" sz="1700" dirty="0"/>
              <a:t>financial plans reflect our desire to provide services locally that are safe, high quality and which meet the requirements identified by the Care Quality Commission.</a:t>
            </a:r>
            <a:endParaRPr lang="en-GB" altLang="en-US" sz="1700" dirty="0" smtClean="0"/>
          </a:p>
          <a:p>
            <a:pPr>
              <a:lnSpc>
                <a:spcPct val="90000"/>
              </a:lnSpc>
            </a:pPr>
            <a:endParaRPr lang="en-GB" altLang="en-US" sz="1700" dirty="0" smtClean="0"/>
          </a:p>
          <a:p>
            <a:pPr>
              <a:lnSpc>
                <a:spcPct val="90000"/>
              </a:lnSpc>
            </a:pPr>
            <a:r>
              <a:rPr lang="en-GB" altLang="en-US" sz="1700" dirty="0" smtClean="0"/>
              <a:t>The </a:t>
            </a:r>
            <a:r>
              <a:rPr lang="en-GB" altLang="en-US" sz="1700" dirty="0" smtClean="0"/>
              <a:t>Trust is committed to developing a Financial Recovery Program. This is not a quick-fix. The level of transformation and change required will take time if services are to be provided safely throughout. </a:t>
            </a:r>
          </a:p>
          <a:p>
            <a:pPr>
              <a:lnSpc>
                <a:spcPct val="90000"/>
              </a:lnSpc>
            </a:pPr>
            <a:endParaRPr lang="en-GB" altLang="en-US" sz="1700" dirty="0" smtClean="0"/>
          </a:p>
          <a:p>
            <a:pPr>
              <a:lnSpc>
                <a:spcPct val="90000"/>
              </a:lnSpc>
            </a:pPr>
            <a:r>
              <a:rPr lang="en-GB" altLang="en-US" sz="1700" dirty="0" smtClean="0"/>
              <a:t>The </a:t>
            </a:r>
            <a:r>
              <a:rPr lang="en-GB" altLang="en-US" sz="1700" dirty="0" smtClean="0"/>
              <a:t>two keys to this are:</a:t>
            </a:r>
          </a:p>
          <a:p>
            <a:pPr lvl="1">
              <a:lnSpc>
                <a:spcPct val="90000"/>
              </a:lnSpc>
              <a:buFont typeface="+mj-lt"/>
              <a:buAutoNum type="arabicPeriod"/>
            </a:pPr>
            <a:r>
              <a:rPr lang="en-GB" altLang="en-US" sz="1700" dirty="0" smtClean="0"/>
              <a:t>Transformation of our services to make them more efficient and productive</a:t>
            </a:r>
          </a:p>
          <a:p>
            <a:pPr lvl="1">
              <a:lnSpc>
                <a:spcPct val="90000"/>
              </a:lnSpc>
              <a:buFont typeface="+mj-lt"/>
              <a:buAutoNum type="arabicPeriod"/>
            </a:pPr>
            <a:r>
              <a:rPr lang="en-GB" altLang="en-US" sz="1700" dirty="0" smtClean="0"/>
              <a:t>Collaborative working </a:t>
            </a:r>
            <a:r>
              <a:rPr lang="en-GB" altLang="en-US" sz="1700" dirty="0"/>
              <a:t>with commissioning </a:t>
            </a:r>
            <a:r>
              <a:rPr lang="en-GB" altLang="en-US" sz="1700" dirty="0" smtClean="0"/>
              <a:t>colleagues and </a:t>
            </a:r>
            <a:r>
              <a:rPr lang="en-GB" altLang="en-US" sz="1700" dirty="0"/>
              <a:t>the wider health and social care </a:t>
            </a:r>
            <a:r>
              <a:rPr lang="en-GB" altLang="en-US" sz="1700" dirty="0" smtClean="0"/>
              <a:t>economy.</a:t>
            </a:r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p14:dur="100">
        <p:cut/>
      </p:transition>
    </mc:Choice>
    <mc:Fallback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1" name="Rectang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altLang="en-US" sz="2400" b="1" dirty="0" smtClean="0"/>
              <a:t>FINANCIAL PERFORMANCE REVIEW 2014/15</a:t>
            </a:r>
          </a:p>
        </p:txBody>
      </p:sp>
      <p:sp>
        <p:nvSpPr>
          <p:cNvPr id="15362" name="Rectangle 3"/>
          <p:cNvSpPr>
            <a:spLocks noGrp="1"/>
          </p:cNvSpPr>
          <p:nvPr>
            <p:ph type="body" sz="half" idx="1"/>
          </p:nvPr>
        </p:nvSpPr>
        <p:spPr>
          <a:xfrm>
            <a:off x="755650" y="1125538"/>
            <a:ext cx="7499350" cy="431800"/>
          </a:xfrm>
        </p:spPr>
        <p:txBody>
          <a:bodyPr/>
          <a:lstStyle/>
          <a:p>
            <a:pPr>
              <a:buFont typeface="Arial" charset="0"/>
              <a:buNone/>
            </a:pPr>
            <a:r>
              <a:rPr lang="en-GB" altLang="en-US" sz="1800" dirty="0" smtClean="0"/>
              <a:t>		The Trust achieved all of its financial duties in 2014/15</a:t>
            </a:r>
          </a:p>
          <a:p>
            <a:pPr>
              <a:buFont typeface="Arial" charset="0"/>
              <a:buNone/>
            </a:pPr>
            <a:endParaRPr lang="en-GB" altLang="en-US" sz="1800" dirty="0" smtClean="0"/>
          </a:p>
          <a:p>
            <a:pPr>
              <a:buFont typeface="Arial" charset="0"/>
              <a:buNone/>
            </a:pPr>
            <a:endParaRPr lang="en-GB" altLang="en-US" sz="1800" dirty="0" smtClean="0"/>
          </a:p>
        </p:txBody>
      </p:sp>
      <p:graphicFrame>
        <p:nvGraphicFramePr>
          <p:cNvPr id="3" name="Table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80862567"/>
              </p:ext>
            </p:extLst>
          </p:nvPr>
        </p:nvGraphicFramePr>
        <p:xfrm>
          <a:off x="1187450" y="2060575"/>
          <a:ext cx="6769100" cy="3657512"/>
        </p:xfrm>
        <a:graphic>
          <a:graphicData uri="http://schemas.openxmlformats.org/drawingml/2006/table">
            <a:tbl>
              <a:tblPr firstRow="1" bandRow="1">
                <a:tableStyleId>{69CF1AB2-1976-4502-BF36-3FF5EA218861}</a:tableStyleId>
              </a:tblPr>
              <a:tblGrid>
                <a:gridCol w="5472889"/>
                <a:gridCol w="1296211"/>
              </a:tblGrid>
              <a:tr h="64001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To Break Even on its Statement of Comprehensive Income</a:t>
                      </a:r>
                    </a:p>
                    <a:p>
                      <a:endParaRPr lang="en-GB" sz="1800" dirty="0"/>
                    </a:p>
                  </a:txBody>
                  <a:tcPr marL="91445" marR="91445" marT="45709" marB="45709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ingdings" panose="05000000000000000000" pitchFamily="2" charset="2"/>
                          <a:cs typeface="Arial" charset="0"/>
                          <a:sym typeface="Wingdings"/>
                        </a:rPr>
                        <a:t></a:t>
                      </a:r>
                      <a:endParaRPr kumimoji="0" lang="en-GB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Wingdings" panose="05000000000000000000" pitchFamily="2" charset="2"/>
                        <a:cs typeface="Arial" charset="0"/>
                      </a:endParaRPr>
                    </a:p>
                    <a:p>
                      <a:endParaRPr lang="en-GB" sz="1800" dirty="0"/>
                    </a:p>
                  </a:txBody>
                  <a:tcPr marL="91445" marR="91445" marT="45709" marB="45709"/>
                </a:tc>
              </a:tr>
              <a:tr h="91431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To achieve a 3.5% Return on Capital</a:t>
                      </a:r>
                      <a:endParaRPr kumimoji="0" lang="en-GB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dk1"/>
                        </a:solidFill>
                        <a:effectLst/>
                        <a:latin typeface="+mn-lt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45" marR="91445" marT="45709" marB="45709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ingdings" panose="05000000000000000000" pitchFamily="2" charset="2"/>
                          <a:cs typeface="Arial" charset="0"/>
                          <a:sym typeface="Wingdings"/>
                        </a:rPr>
                        <a:t></a:t>
                      </a:r>
                      <a:endParaRPr kumimoji="0" lang="en-GB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Wingdings" panose="05000000000000000000" pitchFamily="2" charset="2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algn="ctr"/>
                      <a:endParaRPr kumimoji="0" lang="en-GB" sz="1800" b="1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Wingdings" panose="05000000000000000000" pitchFamily="2" charset="2"/>
                        <a:ea typeface="+mn-ea"/>
                        <a:cs typeface="Arial" charset="0"/>
                      </a:endParaRPr>
                    </a:p>
                  </a:txBody>
                  <a:tcPr marL="91445" marR="91445" marT="45709" marB="45709"/>
                </a:tc>
              </a:tr>
              <a:tr h="914315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To operate within our External Finance Limit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GB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</a:txBody>
                  <a:tcPr marL="91445" marR="91445" marT="45709" marB="45709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ingdings" panose="05000000000000000000" pitchFamily="2" charset="2"/>
                          <a:cs typeface="Arial" charset="0"/>
                          <a:sym typeface="Wingdings"/>
                        </a:rPr>
                        <a:t></a:t>
                      </a:r>
                      <a:endParaRPr kumimoji="0" lang="en-GB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Wingdings" panose="05000000000000000000" pitchFamily="2" charset="2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algn="ctr"/>
                      <a:endParaRPr lang="en-GB" sz="1800" dirty="0"/>
                    </a:p>
                  </a:txBody>
                  <a:tcPr marL="91445" marR="91445" marT="45709" marB="45709"/>
                </a:tc>
              </a:tr>
              <a:tr h="91431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To operate within our Capital Resource Limit</a:t>
                      </a:r>
                    </a:p>
                    <a:p>
                      <a:endParaRPr lang="en-GB" sz="1800" dirty="0"/>
                    </a:p>
                  </a:txBody>
                  <a:tcPr marL="91445" marR="91445" marT="45709" marB="45709"/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Wingdings" panose="05000000000000000000" pitchFamily="2" charset="2"/>
                          <a:cs typeface="Arial" charset="0"/>
                          <a:sym typeface="Wingdings"/>
                        </a:rPr>
                        <a:t></a:t>
                      </a:r>
                      <a:endParaRPr kumimoji="0" lang="en-GB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Wingdings" panose="05000000000000000000" pitchFamily="2" charset="2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0" lang="en-GB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  <a:p>
                      <a:pPr algn="ctr"/>
                      <a:endParaRPr lang="en-GB" sz="1800" dirty="0"/>
                    </a:p>
                  </a:txBody>
                  <a:tcPr marL="91445" marR="91445" marT="45709" marB="45709"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5" name="Rectangle 5"/>
          <p:cNvSpPr>
            <a:spLocks noGrp="1"/>
          </p:cNvSpPr>
          <p:nvPr>
            <p:ph type="title" idx="4294967295"/>
          </p:nvPr>
        </p:nvSpPr>
        <p:spPr>
          <a:xfrm>
            <a:off x="457200" y="274638"/>
            <a:ext cx="8229600" cy="922337"/>
          </a:xfrm>
        </p:spPr>
        <p:txBody>
          <a:bodyPr/>
          <a:lstStyle/>
          <a:p>
            <a:r>
              <a:rPr lang="en-GB" altLang="en-US" sz="2400" b="1" dirty="0" smtClean="0"/>
              <a:t>BREAK EVEN DUTY</a:t>
            </a:r>
          </a:p>
        </p:txBody>
      </p:sp>
      <p:sp>
        <p:nvSpPr>
          <p:cNvPr id="5123" name="Rectangle 6"/>
          <p:cNvSpPr>
            <a:spLocks noGrp="1"/>
          </p:cNvSpPr>
          <p:nvPr>
            <p:ph type="body" sz="half" idx="4294967295"/>
          </p:nvPr>
        </p:nvSpPr>
        <p:spPr>
          <a:xfrm>
            <a:off x="323528" y="1412874"/>
            <a:ext cx="8496944" cy="936006"/>
          </a:xfrm>
        </p:spPr>
        <p:txBody>
          <a:bodyPr/>
          <a:lstStyle/>
          <a:p>
            <a:pPr marL="0" indent="0">
              <a:buFont typeface="Arial" charset="0"/>
              <a:buNone/>
              <a:defRPr/>
            </a:pPr>
            <a:r>
              <a:rPr lang="en-GB" altLang="en-US" sz="1800" dirty="0" smtClean="0"/>
              <a:t>As an NHS Trust we are required to at least break even. For the eighth successive year we achieved an operating surplus, with a surplus of £2.9m for 2014/15.</a:t>
            </a:r>
          </a:p>
          <a:p>
            <a:pPr marL="0" indent="0">
              <a:buFont typeface="Arial" charset="0"/>
              <a:buNone/>
              <a:defRPr/>
            </a:pPr>
            <a:endParaRPr lang="en-GB" altLang="en-US" sz="1800" dirty="0" smtClean="0"/>
          </a:p>
          <a:p>
            <a:pPr>
              <a:buFont typeface="Arial" charset="0"/>
              <a:buNone/>
              <a:defRPr/>
            </a:pPr>
            <a:endParaRPr lang="en-GB" altLang="en-US" sz="1800" dirty="0" smtClean="0"/>
          </a:p>
          <a:p>
            <a:pPr>
              <a:buFont typeface="Arial" charset="0"/>
              <a:buNone/>
              <a:defRPr/>
            </a:pPr>
            <a:endParaRPr lang="en-GB" altLang="en-US" sz="1800" dirty="0" smtClean="0"/>
          </a:p>
        </p:txBody>
      </p:sp>
      <p:sp>
        <p:nvSpPr>
          <p:cNvPr id="16387" name="Text Box 127"/>
          <p:cNvSpPr txBox="1">
            <a:spLocks noChangeArrowheads="1"/>
          </p:cNvSpPr>
          <p:nvPr/>
        </p:nvSpPr>
        <p:spPr bwMode="auto">
          <a:xfrm>
            <a:off x="395288" y="4941888"/>
            <a:ext cx="806450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dirty="0" smtClean="0"/>
              <a:t>The Trust received a clean External Audit opinion (i.e. the financial statements give a true and fair view of the financial position of the Trust and have been properly prepared in accordance with the directed accounting policies). </a:t>
            </a:r>
            <a:endParaRPr lang="en-GB" altLang="en-US" dirty="0"/>
          </a:p>
        </p:txBody>
      </p:sp>
      <p:sp>
        <p:nvSpPr>
          <p:cNvPr id="16388" name="Text Box 128"/>
          <p:cNvSpPr txBox="1">
            <a:spLocks noChangeArrowheads="1"/>
          </p:cNvSpPr>
          <p:nvPr/>
        </p:nvSpPr>
        <p:spPr bwMode="auto">
          <a:xfrm>
            <a:off x="359974" y="3501008"/>
            <a:ext cx="8353176" cy="1338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en-GB" altLang="en-US" dirty="0"/>
              <a:t>The £</a:t>
            </a:r>
            <a:r>
              <a:rPr lang="en-GB" altLang="en-US" dirty="0" smtClean="0"/>
              <a:t>43m </a:t>
            </a:r>
            <a:r>
              <a:rPr lang="en-GB" altLang="en-US" dirty="0"/>
              <a:t>we have generated over the last 8 years has been used to repay loans and invest in our property, plant and equipment.</a:t>
            </a:r>
          </a:p>
          <a:p>
            <a:pPr>
              <a:spcBef>
                <a:spcPct val="50000"/>
              </a:spcBef>
            </a:pPr>
            <a:r>
              <a:rPr lang="en-GB" altLang="en-US" dirty="0"/>
              <a:t>We generate surpluses so that we can ensure a sound financial basis for the future particularly recognising the challenging economic environment.</a:t>
            </a:r>
          </a:p>
        </p:txBody>
      </p:sp>
      <p:graphicFrame>
        <p:nvGraphicFramePr>
          <p:cNvPr id="2" name="Table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27383840"/>
              </p:ext>
            </p:extLst>
          </p:nvPr>
        </p:nvGraphicFramePr>
        <p:xfrm>
          <a:off x="318467" y="2420888"/>
          <a:ext cx="8496945" cy="94996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944105"/>
                <a:gridCol w="944105"/>
                <a:gridCol w="944105"/>
                <a:gridCol w="944105"/>
                <a:gridCol w="944105"/>
                <a:gridCol w="944105"/>
                <a:gridCol w="944105"/>
                <a:gridCol w="944105"/>
                <a:gridCol w="944105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 smtClean="0">
                          <a:solidFill>
                            <a:schemeClr val="tx1"/>
                          </a:solidFill>
                        </a:rPr>
                        <a:t>2007/08</a:t>
                      </a:r>
                    </a:p>
                    <a:p>
                      <a:pPr algn="ctr"/>
                      <a:r>
                        <a:rPr lang="en-GB" sz="1600" b="1" dirty="0" smtClean="0">
                          <a:solidFill>
                            <a:schemeClr val="tx1"/>
                          </a:solidFill>
                        </a:rPr>
                        <a:t>£m</a:t>
                      </a:r>
                      <a:endParaRPr lang="en-GB" sz="16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 smtClean="0">
                          <a:solidFill>
                            <a:schemeClr val="tx1"/>
                          </a:solidFill>
                        </a:rPr>
                        <a:t>2008/09</a:t>
                      </a:r>
                    </a:p>
                    <a:p>
                      <a:pPr algn="ctr"/>
                      <a:r>
                        <a:rPr lang="en-GB" sz="1600" b="1" dirty="0" smtClean="0">
                          <a:solidFill>
                            <a:schemeClr val="tx1"/>
                          </a:solidFill>
                        </a:rPr>
                        <a:t>£m</a:t>
                      </a:r>
                      <a:endParaRPr lang="en-GB" sz="16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 smtClean="0">
                          <a:solidFill>
                            <a:schemeClr val="tx1"/>
                          </a:solidFill>
                        </a:rPr>
                        <a:t>2009/10£m</a:t>
                      </a:r>
                      <a:endParaRPr lang="en-GB" sz="16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 smtClean="0">
                          <a:solidFill>
                            <a:schemeClr val="tx1"/>
                          </a:solidFill>
                        </a:rPr>
                        <a:t>2010/11</a:t>
                      </a:r>
                    </a:p>
                    <a:p>
                      <a:pPr algn="ctr"/>
                      <a:r>
                        <a:rPr lang="en-GB" sz="1600" b="1" dirty="0" smtClean="0">
                          <a:solidFill>
                            <a:schemeClr val="tx1"/>
                          </a:solidFill>
                        </a:rPr>
                        <a:t>£m</a:t>
                      </a:r>
                      <a:endParaRPr lang="en-GB" sz="16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 smtClean="0">
                          <a:solidFill>
                            <a:schemeClr val="tx1"/>
                          </a:solidFill>
                        </a:rPr>
                        <a:t>2011/12</a:t>
                      </a:r>
                    </a:p>
                    <a:p>
                      <a:pPr algn="ctr"/>
                      <a:r>
                        <a:rPr lang="en-GB" sz="1600" b="1" dirty="0" smtClean="0">
                          <a:solidFill>
                            <a:schemeClr val="tx1"/>
                          </a:solidFill>
                        </a:rPr>
                        <a:t>£m</a:t>
                      </a:r>
                      <a:endParaRPr lang="en-GB" sz="16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 smtClean="0">
                          <a:solidFill>
                            <a:schemeClr val="tx1"/>
                          </a:solidFill>
                        </a:rPr>
                        <a:t>2012/13</a:t>
                      </a:r>
                    </a:p>
                    <a:p>
                      <a:pPr algn="ctr"/>
                      <a:r>
                        <a:rPr lang="en-GB" sz="1600" b="1" dirty="0" smtClean="0">
                          <a:solidFill>
                            <a:schemeClr val="tx1"/>
                          </a:solidFill>
                        </a:rPr>
                        <a:t>£m</a:t>
                      </a:r>
                      <a:endParaRPr lang="en-GB" sz="16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 smtClean="0">
                          <a:solidFill>
                            <a:schemeClr val="tx1"/>
                          </a:solidFill>
                        </a:rPr>
                        <a:t>2013/14</a:t>
                      </a:r>
                    </a:p>
                    <a:p>
                      <a:pPr algn="ctr"/>
                      <a:r>
                        <a:rPr lang="en-GB" sz="1600" b="1" dirty="0" smtClean="0">
                          <a:solidFill>
                            <a:schemeClr val="tx1"/>
                          </a:solidFill>
                        </a:rPr>
                        <a:t>£m</a:t>
                      </a:r>
                      <a:endParaRPr lang="en-GB" sz="16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 smtClean="0">
                          <a:solidFill>
                            <a:schemeClr val="tx1"/>
                          </a:solidFill>
                        </a:rPr>
                        <a:t>2014/15</a:t>
                      </a:r>
                    </a:p>
                    <a:p>
                      <a:pPr algn="ctr"/>
                      <a:r>
                        <a:rPr lang="en-GB" sz="1600" b="1" dirty="0" smtClean="0">
                          <a:solidFill>
                            <a:schemeClr val="tx1"/>
                          </a:solidFill>
                        </a:rPr>
                        <a:t>£m</a:t>
                      </a:r>
                      <a:endParaRPr lang="en-GB" sz="16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b="1" dirty="0" smtClean="0">
                          <a:solidFill>
                            <a:schemeClr val="tx1"/>
                          </a:solidFill>
                        </a:rPr>
                        <a:t>Total</a:t>
                      </a:r>
                    </a:p>
                    <a:p>
                      <a:pPr algn="ctr"/>
                      <a:r>
                        <a:rPr lang="en-GB" sz="1600" b="1" dirty="0" smtClean="0">
                          <a:solidFill>
                            <a:schemeClr val="tx1"/>
                          </a:solidFill>
                        </a:rPr>
                        <a:t>£m</a:t>
                      </a:r>
                      <a:endParaRPr lang="en-GB" sz="1600" b="1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6.8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5.0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7.6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4.6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4.8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5.4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5.9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2.9</a:t>
                      </a:r>
                      <a:endParaRPr lang="en-GB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600" dirty="0" smtClean="0"/>
                        <a:t>43.0</a:t>
                      </a:r>
                      <a:endParaRPr lang="en-GB" sz="16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en-GB" altLang="en-US" sz="2400" b="1" dirty="0" smtClean="0">
                <a:solidFill>
                  <a:prstClr val="black"/>
                </a:solidFill>
              </a:rPr>
              <a:t>UNDERLYING FINANCIAL POSITION</a:t>
            </a:r>
            <a:endParaRPr lang="en-GB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539552" y="980728"/>
            <a:ext cx="8229600" cy="5112568"/>
          </a:xfrm>
        </p:spPr>
        <p:txBody>
          <a:bodyPr/>
          <a:lstStyle/>
          <a:p>
            <a:pPr marL="0" indent="0">
              <a:buNone/>
            </a:pPr>
            <a:r>
              <a:rPr lang="en-GB" sz="1800" dirty="0" smtClean="0"/>
              <a:t>The Trust reported a surplus in 2014/15 of £2.9m. This was achieved through the benefit of non-recurrent items totalling £10.6m which included winter resilience funding and part year benefits from slippage in specific developments including Francis and Keogh related clinical staffing investments. Without these items the Trust would have reported a deficit of </a:t>
            </a:r>
            <a:r>
              <a:rPr lang="en-GB" sz="1800" u="sng" dirty="0" smtClean="0"/>
              <a:t>£7.7m.</a:t>
            </a:r>
          </a:p>
          <a:p>
            <a:pPr marL="0" indent="0">
              <a:buNone/>
            </a:pPr>
            <a:endParaRPr lang="en-GB" sz="1800" dirty="0"/>
          </a:p>
          <a:p>
            <a:pPr marL="0" indent="0">
              <a:buNone/>
            </a:pPr>
            <a:r>
              <a:rPr lang="en-GB" sz="1800" dirty="0" smtClean="0"/>
              <a:t>For 2015/16 the Trust had an initial planned deficit of </a:t>
            </a:r>
            <a:r>
              <a:rPr lang="en-GB" sz="1800" u="sng" dirty="0" smtClean="0"/>
              <a:t>£21.9m </a:t>
            </a:r>
            <a:r>
              <a:rPr lang="en-GB" sz="1800" dirty="0" smtClean="0"/>
              <a:t>which reflects the underlying position from 2015/16 along with new cost pressures from the following:</a:t>
            </a:r>
          </a:p>
          <a:p>
            <a:r>
              <a:rPr lang="en-GB" sz="1600" dirty="0" smtClean="0"/>
              <a:t>Partial delivery of the 2014/15 efficiency program and only partial development of a program for 2015/16</a:t>
            </a:r>
          </a:p>
          <a:p>
            <a:r>
              <a:rPr lang="en-GB" sz="1600" dirty="0" smtClean="0"/>
              <a:t>Increased Clinical Negligence costs</a:t>
            </a:r>
          </a:p>
          <a:p>
            <a:r>
              <a:rPr lang="en-GB" sz="1600" dirty="0" smtClean="0"/>
              <a:t>Cost of investments, for example in the new medical model within the Trust and in the new patient administration system</a:t>
            </a:r>
          </a:p>
          <a:p>
            <a:endParaRPr lang="en-GB" sz="1600" dirty="0" smtClean="0"/>
          </a:p>
          <a:p>
            <a:pPr marL="0" indent="0">
              <a:buNone/>
            </a:pPr>
            <a:r>
              <a:rPr lang="en-GB" sz="1800" dirty="0" smtClean="0"/>
              <a:t>As a result of the planned deficit the Trust’s External Auditor made a referral to the Secretary of State under Section 19 of the Audit commission act 1998 that the Trust is likely to break its statutory break-even duty in 2015/16.        </a:t>
            </a:r>
          </a:p>
          <a:p>
            <a:pPr marL="0" indent="0">
              <a:buNone/>
            </a:pPr>
            <a:endParaRPr lang="en-GB" sz="1800" dirty="0"/>
          </a:p>
          <a:p>
            <a:pPr marL="0" indent="0">
              <a:buNone/>
            </a:pPr>
            <a:r>
              <a:rPr lang="en-GB" sz="1800" dirty="0" smtClean="0"/>
              <a:t> </a:t>
            </a:r>
            <a:endParaRPr lang="en-GB" sz="1800" dirty="0"/>
          </a:p>
        </p:txBody>
      </p:sp>
    </p:spTree>
    <p:extLst>
      <p:ext uri="{BB962C8B-B14F-4D97-AF65-F5344CB8AC3E}">
        <p14:creationId xmlns:p14="http://schemas.microsoft.com/office/powerpoint/2010/main" val="11721147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6"/>
          <p:cNvSpPr>
            <a:spLocks noGrp="1"/>
          </p:cNvSpPr>
          <p:nvPr>
            <p:ph type="title" idx="4294967295"/>
          </p:nvPr>
        </p:nvSpPr>
        <p:spPr>
          <a:xfrm>
            <a:off x="493713" y="332656"/>
            <a:ext cx="8229600" cy="836613"/>
          </a:xfrm>
        </p:spPr>
        <p:txBody>
          <a:bodyPr/>
          <a:lstStyle/>
          <a:p>
            <a:r>
              <a:rPr lang="en-GB" altLang="en-US" sz="2400" b="1" dirty="0" smtClean="0"/>
              <a:t>WHERE DOES OUR </a:t>
            </a:r>
            <a:r>
              <a:rPr lang="en-GB" altLang="en-US" sz="2400" b="1" smtClean="0"/>
              <a:t>MONEY COME </a:t>
            </a:r>
            <a:r>
              <a:rPr lang="en-GB" altLang="en-US" sz="2400" b="1" dirty="0" smtClean="0"/>
              <a:t>FROM?</a:t>
            </a:r>
          </a:p>
        </p:txBody>
      </p:sp>
      <p:sp>
        <p:nvSpPr>
          <p:cNvPr id="17445" name="TextBox 4"/>
          <p:cNvSpPr txBox="1">
            <a:spLocks noChangeArrowheads="1"/>
          </p:cNvSpPr>
          <p:nvPr/>
        </p:nvSpPr>
        <p:spPr bwMode="auto">
          <a:xfrm>
            <a:off x="684213" y="1237179"/>
            <a:ext cx="7848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altLang="en-US" dirty="0"/>
              <a:t>Our </a:t>
            </a:r>
            <a:r>
              <a:rPr lang="en-GB" altLang="en-US" dirty="0" smtClean="0"/>
              <a:t>income </a:t>
            </a:r>
            <a:r>
              <a:rPr lang="en-GB" altLang="en-US" dirty="0"/>
              <a:t>in </a:t>
            </a:r>
            <a:r>
              <a:rPr lang="en-GB" altLang="en-US" dirty="0" smtClean="0"/>
              <a:t>2014/15 </a:t>
            </a:r>
            <a:r>
              <a:rPr lang="en-GB" altLang="en-US" dirty="0"/>
              <a:t>was </a:t>
            </a:r>
            <a:r>
              <a:rPr lang="en-GB" altLang="en-US" dirty="0" smtClean="0"/>
              <a:t>£527m, as shown below.</a:t>
            </a:r>
            <a:endParaRPr lang="en-GB" altLang="en-US" dirty="0"/>
          </a:p>
        </p:txBody>
      </p:sp>
      <p:graphicFrame>
        <p:nvGraphicFramePr>
          <p:cNvPr id="7" name="Chart 6"/>
          <p:cNvGraphicFramePr/>
          <p:nvPr>
            <p:extLst>
              <p:ext uri="{D42A27DB-BD31-4B8C-83A1-F6EECF244321}">
                <p14:modId xmlns:p14="http://schemas.microsoft.com/office/powerpoint/2010/main" val="2844767868"/>
              </p:ext>
            </p:extLst>
          </p:nvPr>
        </p:nvGraphicFramePr>
        <p:xfrm>
          <a:off x="684213" y="1916832"/>
          <a:ext cx="7874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3328150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09" name="Rectangle 6"/>
          <p:cNvSpPr>
            <a:spLocks noGrp="1"/>
          </p:cNvSpPr>
          <p:nvPr>
            <p:ph type="title" idx="4294967295"/>
          </p:nvPr>
        </p:nvSpPr>
        <p:spPr>
          <a:xfrm>
            <a:off x="493713" y="400566"/>
            <a:ext cx="8229600" cy="836613"/>
          </a:xfrm>
        </p:spPr>
        <p:txBody>
          <a:bodyPr/>
          <a:lstStyle/>
          <a:p>
            <a:r>
              <a:rPr lang="en-GB" altLang="en-US" sz="2400" b="1" dirty="0" smtClean="0"/>
              <a:t>HOW DO WE SPEND OUR MONEY?</a:t>
            </a:r>
          </a:p>
        </p:txBody>
      </p:sp>
      <p:sp>
        <p:nvSpPr>
          <p:cNvPr id="17445" name="TextBox 4"/>
          <p:cNvSpPr txBox="1">
            <a:spLocks noChangeArrowheads="1"/>
          </p:cNvSpPr>
          <p:nvPr/>
        </p:nvSpPr>
        <p:spPr bwMode="auto">
          <a:xfrm>
            <a:off x="684213" y="1237179"/>
            <a:ext cx="7848600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altLang="en-US" dirty="0"/>
              <a:t>Our expenditure in </a:t>
            </a:r>
            <a:r>
              <a:rPr lang="en-GB" altLang="en-US" dirty="0" smtClean="0"/>
              <a:t>2014/15 </a:t>
            </a:r>
            <a:r>
              <a:rPr lang="en-GB" altLang="en-US" dirty="0"/>
              <a:t>was </a:t>
            </a:r>
            <a:r>
              <a:rPr lang="en-GB" altLang="en-US" dirty="0" smtClean="0"/>
              <a:t>£512m, as shown below.</a:t>
            </a:r>
            <a:endParaRPr lang="en-GB" altLang="en-US" dirty="0"/>
          </a:p>
        </p:txBody>
      </p:sp>
      <p:sp>
        <p:nvSpPr>
          <p:cNvPr id="17446" name="TextBox 5"/>
          <p:cNvSpPr txBox="1">
            <a:spLocks noChangeArrowheads="1"/>
          </p:cNvSpPr>
          <p:nvPr/>
        </p:nvSpPr>
        <p:spPr bwMode="auto">
          <a:xfrm>
            <a:off x="684213" y="5692775"/>
            <a:ext cx="78740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GB" altLang="en-US" dirty="0"/>
              <a:t>This year the cost of salaries and wages increased by £</a:t>
            </a:r>
            <a:r>
              <a:rPr lang="en-GB" altLang="en-US" dirty="0" smtClean="0"/>
              <a:t>10M </a:t>
            </a:r>
            <a:r>
              <a:rPr lang="en-GB" altLang="en-US" dirty="0"/>
              <a:t>to </a:t>
            </a:r>
            <a:r>
              <a:rPr lang="en-GB" altLang="en-US" dirty="0" smtClean="0"/>
              <a:t>£305M</a:t>
            </a:r>
            <a:r>
              <a:rPr lang="en-GB" altLang="en-US" dirty="0"/>
              <a:t>.</a:t>
            </a:r>
          </a:p>
        </p:txBody>
      </p:sp>
      <p:graphicFrame>
        <p:nvGraphicFramePr>
          <p:cNvPr id="2" name="Chart 1"/>
          <p:cNvGraphicFramePr/>
          <p:nvPr>
            <p:extLst>
              <p:ext uri="{D42A27DB-BD31-4B8C-83A1-F6EECF244321}">
                <p14:modId xmlns:p14="http://schemas.microsoft.com/office/powerpoint/2010/main" val="2283708453"/>
              </p:ext>
            </p:extLst>
          </p:nvPr>
        </p:nvGraphicFramePr>
        <p:xfrm>
          <a:off x="684213" y="1628775"/>
          <a:ext cx="7874000" cy="40640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1665390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7" name="Rectangle 2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r>
              <a:rPr lang="en-GB" altLang="en-US" sz="2400" b="1" dirty="0" smtClean="0"/>
              <a:t>INVESTMENT IN INFRASTRUCTURE</a:t>
            </a:r>
          </a:p>
        </p:txBody>
      </p:sp>
      <p:sp>
        <p:nvSpPr>
          <p:cNvPr id="19458" name="Rectangle 3"/>
          <p:cNvSpPr>
            <a:spLocks noGrp="1"/>
          </p:cNvSpPr>
          <p:nvPr>
            <p:ph type="body" sz="half" idx="1"/>
          </p:nvPr>
        </p:nvSpPr>
        <p:spPr>
          <a:xfrm>
            <a:off x="250825" y="908050"/>
            <a:ext cx="8066088" cy="433388"/>
          </a:xfrm>
        </p:spPr>
        <p:txBody>
          <a:bodyPr/>
          <a:lstStyle/>
          <a:p>
            <a:pPr marL="609600" indent="-609600">
              <a:buFont typeface="Arial" charset="0"/>
              <a:buNone/>
            </a:pPr>
            <a:r>
              <a:rPr lang="en-GB" altLang="en-US" sz="1800" dirty="0" smtClean="0"/>
              <a:t>We invested £18.8m in property, plant and equipment</a:t>
            </a:r>
          </a:p>
          <a:p>
            <a:pPr marL="609600" indent="-609600">
              <a:buFont typeface="Arial" charset="0"/>
              <a:buNone/>
            </a:pPr>
            <a:endParaRPr lang="en-GB" altLang="en-US" sz="1800" dirty="0" smtClean="0"/>
          </a:p>
        </p:txBody>
      </p:sp>
      <p:graphicFrame>
        <p:nvGraphicFramePr>
          <p:cNvPr id="19471" name="Group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1685537"/>
              </p:ext>
            </p:extLst>
          </p:nvPr>
        </p:nvGraphicFramePr>
        <p:xfrm>
          <a:off x="611560" y="1412775"/>
          <a:ext cx="6912768" cy="4752528"/>
        </p:xfrm>
        <a:graphic>
          <a:graphicData uri="http://schemas.openxmlformats.org/drawingml/2006/table">
            <a:tbl>
              <a:tblPr/>
              <a:tblGrid>
                <a:gridCol w="5853892"/>
                <a:gridCol w="1058876"/>
              </a:tblGrid>
              <a:tr h="221678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</a:endParaRPr>
                    </a:p>
                  </a:txBody>
                  <a:tcPr marL="91426" marR="91426" marT="45687" marB="4568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(£m)</a:t>
                      </a:r>
                    </a:p>
                  </a:txBody>
                  <a:tcPr marL="91426" marR="91426" marT="45687" marB="4568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4386834">
                <a:tc>
                  <a:txBody>
                    <a:bodyPr/>
                    <a:lstStyle/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GB" sz="16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Major Building Projects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New Emergency Department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New Ward Block – Ward 500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GB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GB" sz="16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Equipment</a:t>
                      </a:r>
                      <a:endParaRPr kumimoji="0" lang="en-GB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Medical and Scientific Equipment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Information technology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GB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GB" sz="1600" b="0" i="0" u="sng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Other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Backlog maintenance and Compliance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Other</a:t>
                      </a: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GB" sz="1600" b="0" i="0" u="sng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endParaRPr kumimoji="0" lang="en-GB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l" defTabSz="914400" rtl="0" eaLnBrk="0" fontAlgn="base" latinLnBrk="0" hangingPunct="0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charset="0"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 </a:t>
                      </a:r>
                      <a:r>
                        <a:rPr kumimoji="0" lang="en-GB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</a:rPr>
                        <a:t>TOTAL SPENT</a:t>
                      </a:r>
                    </a:p>
                  </a:txBody>
                  <a:tcPr marL="91426" marR="91426" marT="45687" marB="4568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4.8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4.1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3.6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1.0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1.8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3.5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16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____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GB" sz="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18.8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GB" sz="1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____</a:t>
                      </a:r>
                    </a:p>
                  </a:txBody>
                  <a:tcPr marL="91426" marR="91426" marT="45687" marB="45687"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D0D8E8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dirty="0" smtClean="0"/>
              <a:t>In 2014-15, we also bought:</a:t>
            </a:r>
            <a:endParaRPr lang="en-GB" dirty="0"/>
          </a:p>
        </p:txBody>
      </p:sp>
      <p:sp>
        <p:nvSpPr>
          <p:cNvPr id="10" name="6-Point Star 9"/>
          <p:cNvSpPr/>
          <p:nvPr/>
        </p:nvSpPr>
        <p:spPr>
          <a:xfrm rot="20521020">
            <a:off x="616182" y="1379624"/>
            <a:ext cx="2120962" cy="2214859"/>
          </a:xfrm>
          <a:prstGeom prst="star6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 smtClean="0">
                <a:solidFill>
                  <a:schemeClr val="tx1"/>
                </a:solidFill>
              </a:rPr>
              <a:t>66 </a:t>
            </a:r>
            <a:r>
              <a:rPr lang="en-GB" sz="1400" b="1" dirty="0">
                <a:solidFill>
                  <a:schemeClr val="tx1"/>
                </a:solidFill>
              </a:rPr>
              <a:t>packs of bone cement with antibiotic - £36,241</a:t>
            </a:r>
          </a:p>
        </p:txBody>
      </p:sp>
      <p:sp>
        <p:nvSpPr>
          <p:cNvPr id="17" name="6-Point Star 16"/>
          <p:cNvSpPr/>
          <p:nvPr/>
        </p:nvSpPr>
        <p:spPr>
          <a:xfrm rot="1029628">
            <a:off x="3438430" y="1470058"/>
            <a:ext cx="2120962" cy="2214859"/>
          </a:xfrm>
          <a:prstGeom prst="star6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400" b="1" dirty="0" smtClean="0">
                <a:solidFill>
                  <a:schemeClr val="tx1"/>
                </a:solidFill>
              </a:rPr>
              <a:t>939 </a:t>
            </a:r>
            <a:r>
              <a:rPr lang="fr-FR" sz="1400" b="1" dirty="0" err="1">
                <a:solidFill>
                  <a:schemeClr val="tx1"/>
                </a:solidFill>
              </a:rPr>
              <a:t>Alaris</a:t>
            </a:r>
            <a:r>
              <a:rPr lang="fr-FR" sz="1400" b="1" dirty="0">
                <a:solidFill>
                  <a:schemeClr val="tx1"/>
                </a:solidFill>
              </a:rPr>
              <a:t> SE Infusion </a:t>
            </a:r>
            <a:r>
              <a:rPr lang="fr-FR" sz="1400" b="1" dirty="0" err="1">
                <a:solidFill>
                  <a:schemeClr val="tx1"/>
                </a:solidFill>
              </a:rPr>
              <a:t>pumps</a:t>
            </a:r>
            <a:r>
              <a:rPr lang="fr-FR" sz="1400" b="1" dirty="0">
                <a:solidFill>
                  <a:schemeClr val="tx1"/>
                </a:solidFill>
              </a:rPr>
              <a:t> – £255,583</a:t>
            </a:r>
            <a:endParaRPr lang="en-GB" sz="1400" b="1" dirty="0">
              <a:solidFill>
                <a:schemeClr val="tx1"/>
              </a:solidFill>
            </a:endParaRPr>
          </a:p>
        </p:txBody>
      </p:sp>
      <p:sp>
        <p:nvSpPr>
          <p:cNvPr id="18" name="6-Point Star 17"/>
          <p:cNvSpPr/>
          <p:nvPr/>
        </p:nvSpPr>
        <p:spPr>
          <a:xfrm rot="20521020">
            <a:off x="6158240" y="1448312"/>
            <a:ext cx="2120962" cy="2214859"/>
          </a:xfrm>
          <a:prstGeom prst="star6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 smtClean="0">
                <a:solidFill>
                  <a:schemeClr val="tx1"/>
                </a:solidFill>
              </a:rPr>
              <a:t>1,156,650 teabags </a:t>
            </a:r>
            <a:r>
              <a:rPr lang="en-GB" sz="1400" b="1" dirty="0">
                <a:solidFill>
                  <a:schemeClr val="tx1"/>
                </a:solidFill>
              </a:rPr>
              <a:t>- £12,964</a:t>
            </a:r>
          </a:p>
        </p:txBody>
      </p:sp>
      <p:sp>
        <p:nvSpPr>
          <p:cNvPr id="19" name="6-Point Star 18"/>
          <p:cNvSpPr/>
          <p:nvPr/>
        </p:nvSpPr>
        <p:spPr>
          <a:xfrm rot="1029628">
            <a:off x="652266" y="3692593"/>
            <a:ext cx="2120962" cy="2214859"/>
          </a:xfrm>
          <a:prstGeom prst="star6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 smtClean="0">
                <a:solidFill>
                  <a:schemeClr val="tx1"/>
                </a:solidFill>
              </a:rPr>
              <a:t>3,195 </a:t>
            </a:r>
            <a:r>
              <a:rPr lang="en-GB" sz="1400" b="1" dirty="0">
                <a:solidFill>
                  <a:schemeClr val="tx1"/>
                </a:solidFill>
              </a:rPr>
              <a:t>packs of recycled paper hand towels - £182,487</a:t>
            </a:r>
          </a:p>
        </p:txBody>
      </p:sp>
      <p:sp>
        <p:nvSpPr>
          <p:cNvPr id="21" name="6-Point Star 20"/>
          <p:cNvSpPr/>
          <p:nvPr/>
        </p:nvSpPr>
        <p:spPr>
          <a:xfrm rot="20521020">
            <a:off x="3505858" y="3774316"/>
            <a:ext cx="2120962" cy="2214859"/>
          </a:xfrm>
          <a:prstGeom prst="star6">
            <a:avLst/>
          </a:prstGeom>
          <a:solidFill>
            <a:srgbClr val="00B0F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 smtClean="0">
                <a:solidFill>
                  <a:schemeClr val="tx1"/>
                </a:solidFill>
              </a:rPr>
              <a:t>141,696 portions </a:t>
            </a:r>
            <a:r>
              <a:rPr lang="en-GB" sz="1400" b="1" dirty="0">
                <a:solidFill>
                  <a:schemeClr val="tx1"/>
                </a:solidFill>
              </a:rPr>
              <a:t>of Orange </a:t>
            </a:r>
            <a:r>
              <a:rPr lang="en-GB" sz="1400" b="1" dirty="0" smtClean="0">
                <a:solidFill>
                  <a:schemeClr val="tx1"/>
                </a:solidFill>
              </a:rPr>
              <a:t>Marmalade -  £</a:t>
            </a:r>
            <a:r>
              <a:rPr lang="en-GB" sz="1400" b="1" dirty="0">
                <a:solidFill>
                  <a:schemeClr val="tx1"/>
                </a:solidFill>
              </a:rPr>
              <a:t>5,507</a:t>
            </a:r>
          </a:p>
        </p:txBody>
      </p:sp>
      <p:sp>
        <p:nvSpPr>
          <p:cNvPr id="22" name="6-Point Star 21"/>
          <p:cNvSpPr/>
          <p:nvPr/>
        </p:nvSpPr>
        <p:spPr>
          <a:xfrm rot="1029628">
            <a:off x="6240359" y="3617609"/>
            <a:ext cx="2120962" cy="2512494"/>
          </a:xfrm>
          <a:prstGeom prst="star6">
            <a:avLst/>
          </a:prstGeom>
          <a:solidFill>
            <a:srgbClr val="FF0000"/>
          </a:solidFill>
          <a:ln>
            <a:solidFill>
              <a:srgbClr val="C0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GB" sz="1400" b="1" dirty="0">
                <a:solidFill>
                  <a:schemeClr val="tx1"/>
                </a:solidFill>
              </a:rPr>
              <a:t>And one Metal Pencil Sharpener, for £2.27</a:t>
            </a:r>
          </a:p>
        </p:txBody>
      </p:sp>
    </p:spTree>
    <p:extLst>
      <p:ext uri="{BB962C8B-B14F-4D97-AF65-F5344CB8AC3E}">
        <p14:creationId xmlns:p14="http://schemas.microsoft.com/office/powerpoint/2010/main" val="2623762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1" name="Rectangle 2"/>
          <p:cNvSpPr>
            <a:spLocks noGrp="1"/>
          </p:cNvSpPr>
          <p:nvPr>
            <p:ph type="title"/>
          </p:nvPr>
        </p:nvSpPr>
        <p:spPr>
          <a:xfrm>
            <a:off x="468313" y="115888"/>
            <a:ext cx="8229600" cy="1143000"/>
          </a:xfrm>
        </p:spPr>
        <p:txBody>
          <a:bodyPr/>
          <a:lstStyle/>
          <a:p>
            <a:r>
              <a:rPr lang="en-GB" altLang="en-US" sz="2400" b="1" smtClean="0"/>
              <a:t>THE FINANCIAL FUTURE</a:t>
            </a:r>
          </a:p>
        </p:txBody>
      </p:sp>
      <p:sp>
        <p:nvSpPr>
          <p:cNvPr id="11267" name="Rectangle 3"/>
          <p:cNvSpPr>
            <a:spLocks noGrp="1"/>
          </p:cNvSpPr>
          <p:nvPr>
            <p:ph type="body" idx="1"/>
          </p:nvPr>
        </p:nvSpPr>
        <p:spPr>
          <a:xfrm>
            <a:off x="468313" y="981075"/>
            <a:ext cx="8229600" cy="5289550"/>
          </a:xfrm>
        </p:spPr>
        <p:txBody>
          <a:bodyPr/>
          <a:lstStyle/>
          <a:p>
            <a:pPr>
              <a:lnSpc>
                <a:spcPct val="80000"/>
              </a:lnSpc>
              <a:defRPr/>
            </a:pPr>
            <a:endParaRPr lang="en-GB" altLang="en-US" sz="1600" dirty="0" smtClean="0"/>
          </a:p>
          <a:p>
            <a:pPr>
              <a:defRPr/>
            </a:pPr>
            <a:r>
              <a:rPr lang="en-GB" sz="1800" b="1" dirty="0" smtClean="0"/>
              <a:t>We expect demand </a:t>
            </a:r>
            <a:r>
              <a:rPr lang="en-GB" sz="1800" b="1" dirty="0"/>
              <a:t>for NHS </a:t>
            </a:r>
            <a:r>
              <a:rPr lang="en-GB" sz="1800" b="1" dirty="0" smtClean="0"/>
              <a:t>services will continue to increase, but expectations are changing as to how and where that care should be </a:t>
            </a:r>
            <a:r>
              <a:rPr lang="en-GB" sz="1800" b="1" dirty="0"/>
              <a:t>provided. </a:t>
            </a:r>
            <a:endParaRPr lang="en-GB" sz="1800" b="1" dirty="0" smtClean="0"/>
          </a:p>
          <a:p>
            <a:pPr>
              <a:defRPr/>
            </a:pPr>
            <a:endParaRPr lang="en-GB" sz="1800" b="1" dirty="0" smtClean="0"/>
          </a:p>
          <a:p>
            <a:pPr>
              <a:defRPr/>
            </a:pPr>
            <a:r>
              <a:rPr lang="en-GB" sz="1800" b="1" dirty="0" smtClean="0"/>
              <a:t>We </a:t>
            </a:r>
            <a:r>
              <a:rPr lang="en-GB" sz="1800" b="1" dirty="0"/>
              <a:t>will need to make changes in the way services are provided</a:t>
            </a:r>
            <a:r>
              <a:rPr lang="en-GB" sz="1800" dirty="0"/>
              <a:t>.</a:t>
            </a:r>
          </a:p>
          <a:p>
            <a:pPr lvl="1">
              <a:defRPr/>
            </a:pPr>
            <a:r>
              <a:rPr lang="en-GB" sz="1600" dirty="0"/>
              <a:t>Clinical Commissioning Groups are looking for services to be provided within the community rather than in a hospital setting</a:t>
            </a:r>
          </a:p>
          <a:p>
            <a:pPr lvl="1">
              <a:defRPr/>
            </a:pPr>
            <a:r>
              <a:rPr lang="en-GB" sz="1600" dirty="0"/>
              <a:t>Care should be more personalised to the patients needs</a:t>
            </a:r>
          </a:p>
          <a:p>
            <a:pPr>
              <a:defRPr/>
            </a:pPr>
            <a:endParaRPr lang="en-GB" sz="1800" b="1" dirty="0" smtClean="0"/>
          </a:p>
          <a:p>
            <a:pPr>
              <a:defRPr/>
            </a:pPr>
            <a:r>
              <a:rPr lang="en-GB" sz="1800" b="1" dirty="0" smtClean="0"/>
              <a:t>Patients expectations about the quality of care that they receive will not change. Quality is not optional.</a:t>
            </a:r>
          </a:p>
          <a:p>
            <a:pPr>
              <a:defRPr/>
            </a:pPr>
            <a:endParaRPr lang="en-GB" sz="1800" b="1" dirty="0" smtClean="0"/>
          </a:p>
          <a:p>
            <a:pPr>
              <a:defRPr/>
            </a:pPr>
            <a:r>
              <a:rPr lang="en-GB" sz="1800" b="1" dirty="0" smtClean="0"/>
              <a:t>Funding will be limited</a:t>
            </a:r>
            <a:r>
              <a:rPr lang="en-GB" sz="1800" dirty="0"/>
              <a:t> </a:t>
            </a:r>
            <a:r>
              <a:rPr lang="en-GB" sz="1800" b="1" dirty="0" smtClean="0"/>
              <a:t>as the NHS faces a massive financial burden with estimates of a £20-30bn challenge by 2020</a:t>
            </a:r>
            <a:r>
              <a:rPr lang="en-GB" sz="1800" dirty="0" smtClean="0"/>
              <a:t>	</a:t>
            </a:r>
          </a:p>
          <a:p>
            <a:pPr lvl="1">
              <a:defRPr/>
            </a:pPr>
            <a:r>
              <a:rPr lang="en-GB" sz="1400" dirty="0" smtClean="0"/>
              <a:t>The</a:t>
            </a:r>
            <a:r>
              <a:rPr lang="en-GB" sz="1400" dirty="0"/>
              <a:t> Trust will need to improve efficiency and productivity to deliver services within the funding available. </a:t>
            </a:r>
            <a:endParaRPr lang="en-GB" sz="1400" dirty="0" smtClean="0"/>
          </a:p>
          <a:p>
            <a:pPr marL="457200" lvl="1" indent="0">
              <a:buFont typeface="Arial" charset="0"/>
              <a:buNone/>
              <a:defRPr/>
            </a:pPr>
            <a:endParaRPr lang="en-GB" sz="1800" dirty="0"/>
          </a:p>
          <a:p>
            <a:pPr marL="457200" lvl="1" indent="0">
              <a:buFont typeface="Arial" charset="0"/>
              <a:buNone/>
              <a:defRPr/>
            </a:pPr>
            <a:endParaRPr lang="en-GB" sz="1800" dirty="0"/>
          </a:p>
          <a:p>
            <a:pPr lvl="1">
              <a:defRPr/>
            </a:pPr>
            <a:endParaRPr lang="en-GB" sz="1400" dirty="0" smtClean="0"/>
          </a:p>
          <a:p>
            <a:pPr>
              <a:lnSpc>
                <a:spcPct val="80000"/>
              </a:lnSpc>
              <a:buFont typeface="Arial" charset="0"/>
              <a:buNone/>
              <a:defRPr/>
            </a:pPr>
            <a:endParaRPr lang="en-GB" altLang="en-US" sz="1800" dirty="0" smtClean="0"/>
          </a:p>
          <a:p>
            <a:pPr>
              <a:lnSpc>
                <a:spcPct val="80000"/>
              </a:lnSpc>
              <a:buFont typeface="Arial" charset="0"/>
              <a:buNone/>
              <a:defRPr/>
            </a:pPr>
            <a:r>
              <a:rPr lang="en-GB" altLang="en-US" sz="1800" dirty="0" smtClean="0"/>
              <a:t>	</a:t>
            </a:r>
          </a:p>
          <a:p>
            <a:pPr>
              <a:lnSpc>
                <a:spcPct val="80000"/>
              </a:lnSpc>
              <a:defRPr/>
            </a:pPr>
            <a:endParaRPr lang="en-GB" altLang="en-US" sz="1600" dirty="0" smtClean="0"/>
          </a:p>
          <a:p>
            <a:pPr>
              <a:lnSpc>
                <a:spcPct val="80000"/>
              </a:lnSpc>
              <a:defRPr/>
            </a:pPr>
            <a:endParaRPr lang="en-GB" altLang="en-US" sz="1600" dirty="0" smtClean="0"/>
          </a:p>
          <a:p>
            <a:pPr>
              <a:lnSpc>
                <a:spcPct val="80000"/>
              </a:lnSpc>
              <a:defRPr/>
            </a:pPr>
            <a:endParaRPr lang="en-GB" altLang="en-US" sz="16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owerpoint4x3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powerpoint4x3</Template>
  <TotalTime>2151</TotalTime>
  <Words>812</Words>
  <Application>Microsoft Office PowerPoint</Application>
  <PresentationFormat>On-screen Show (4:3)</PresentationFormat>
  <Paragraphs>144</Paragraphs>
  <Slides>10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1" baseType="lpstr">
      <vt:lpstr>powerpoint4x3</vt:lpstr>
      <vt:lpstr>HULL AND EAST YORKSHIRE HOSPITALS TRUST </vt:lpstr>
      <vt:lpstr>FINANCIAL PERFORMANCE REVIEW 2014/15</vt:lpstr>
      <vt:lpstr>BREAK EVEN DUTY</vt:lpstr>
      <vt:lpstr>UNDERLYING FINANCIAL POSITION</vt:lpstr>
      <vt:lpstr>WHERE DOES OUR MONEY COME FROM?</vt:lpstr>
      <vt:lpstr>HOW DO WE SPEND OUR MONEY?</vt:lpstr>
      <vt:lpstr>INVESTMENT IN INFRASTRUCTURE</vt:lpstr>
      <vt:lpstr>In 2014-15, we also bought:</vt:lpstr>
      <vt:lpstr>THE FINANCIAL FUTURE</vt:lpstr>
      <vt:lpstr>IN SUMMARY</vt:lpstr>
    </vt:vector>
  </TitlesOfParts>
  <Company>Hull And East Yorkshire Hospitals NHS Trust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amandari</dc:creator>
  <dc:description>Hull and East Yorkshire Hospitals NHS Trust Branded Presentation</dc:description>
  <cp:lastModifiedBy>Bond, Lee</cp:lastModifiedBy>
  <cp:revision>126</cp:revision>
  <cp:lastPrinted>2015-09-23T11:47:17Z</cp:lastPrinted>
  <dcterms:created xsi:type="dcterms:W3CDTF">2008-09-17T15:00:56Z</dcterms:created>
  <dcterms:modified xsi:type="dcterms:W3CDTF">2015-09-23T17:56:28Z</dcterms:modified>
</cp:coreProperties>
</file>